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48" r:id="rId2"/>
    <p:sldId id="440" r:id="rId3"/>
    <p:sldId id="353" r:id="rId4"/>
    <p:sldId id="349" r:id="rId5"/>
    <p:sldId id="350" r:id="rId6"/>
    <p:sldId id="351" r:id="rId7"/>
    <p:sldId id="359" r:id="rId8"/>
    <p:sldId id="354" r:id="rId9"/>
    <p:sldId id="443" r:id="rId10"/>
    <p:sldId id="311" r:id="rId11"/>
    <p:sldId id="340" r:id="rId12"/>
    <p:sldId id="313" r:id="rId13"/>
    <p:sldId id="360" r:id="rId14"/>
    <p:sldId id="361" r:id="rId15"/>
    <p:sldId id="449" r:id="rId16"/>
    <p:sldId id="40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BD98"/>
    <a:srgbClr val="444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20"/>
  </p:normalViewPr>
  <p:slideViewPr>
    <p:cSldViewPr snapToGrid="0">
      <p:cViewPr varScale="1">
        <p:scale>
          <a:sx n="115" d="100"/>
          <a:sy n="115" d="100"/>
        </p:scale>
        <p:origin x="7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502D2-9E34-4816-91E2-40E0A7B72761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07278-76B4-4322-80B4-7A13160DC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53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Thank you!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5D9B8-AE09-486F-9A4E-396C3B48A95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24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F870A94-3634-D001-88DF-7B66A4AA5E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4F010F2-2E05-24EE-1816-C57683E2C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0383" y="4000684"/>
            <a:ext cx="7571232" cy="1103827"/>
          </a:xfr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C1B526E-E679-FC07-7A9E-65D687E984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91627" y="606337"/>
            <a:ext cx="3408745" cy="7816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752F13-0886-D75C-EBA1-6E5AAA159A5A}"/>
              </a:ext>
            </a:extLst>
          </p:cNvPr>
          <p:cNvSpPr txBox="1"/>
          <p:nvPr userDrawn="1"/>
        </p:nvSpPr>
        <p:spPr>
          <a:xfrm>
            <a:off x="1981199" y="5980708"/>
            <a:ext cx="8229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kern="0" spc="170">
                <a:solidFill>
                  <a:srgbClr val="4343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en-US" sz="1600" b="1" kern="0" spc="170">
                <a:solidFill>
                  <a:srgbClr val="21BD9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ORTHOFEET</a:t>
            </a:r>
            <a:r>
              <a:rPr lang="en-US" sz="1600" b="1" kern="0" spc="170">
                <a:solidFill>
                  <a:srgbClr val="4343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.SHOES</a:t>
            </a:r>
            <a:endParaRPr lang="en-US" sz="1600" kern="0" spc="170">
              <a:solidFill>
                <a:srgbClr val="434343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D29EC37-D230-6D22-984B-C5DC20355C0E}"/>
              </a:ext>
            </a:extLst>
          </p:cNvPr>
          <p:cNvSpPr txBox="1">
            <a:spLocks/>
          </p:cNvSpPr>
          <p:nvPr userDrawn="1"/>
        </p:nvSpPr>
        <p:spPr>
          <a:xfrm>
            <a:off x="1666822" y="1560621"/>
            <a:ext cx="8858354" cy="22920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2BD98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/>
            <a:endParaRPr lang="en-US">
              <a:solidFill>
                <a:srgbClr val="44444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CE5F2B-A494-F1F2-C95B-16370DB45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505" y="1686779"/>
            <a:ext cx="9866988" cy="2239899"/>
          </a:xfrm>
        </p:spPr>
        <p:txBody>
          <a:bodyPr anchor="b"/>
          <a:lstStyle>
            <a:lvl1pPr algn="ctr">
              <a:defRPr sz="6000">
                <a:solidFill>
                  <a:srgbClr val="44444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0091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EB254-088D-2593-F495-32D98B2A5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462" y="4619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F1792-30AF-E866-746F-5561C5CF5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3862" y="99218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EF7EF-6A2E-05CB-5428-E418F3463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0462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584AC-5E94-E067-1DB0-06735971B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358C-CA17-4A22-A87B-DF66CFDA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63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2B344-3660-890D-0FBC-844682174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46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A38448-F518-6C06-02F8-208B5470D5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23862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0E25D-95EA-F740-8ECA-3473228A6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046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0F831D-7117-7FA2-D18A-B9D3BA506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358C-CA17-4A22-A87B-DF66CFDA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51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2F6A7-3BF2-9607-D622-FB6BFDDC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E3886E-E057-747E-D9C1-B7473E4F2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9469F-9729-CF3B-0323-207DBA8C2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358C-CA17-4A22-A87B-DF66CFDA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72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DAFFC8-BDB7-814A-06B8-7F6AAB7C80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AD10D-4DBF-FF04-0EBD-D1DC997AD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80462" y="365125"/>
            <a:ext cx="7092038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A8B20-0980-A25F-53B9-BA2597627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358C-CA17-4A22-A87B-DF66CFDA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6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">
            <a:extLst>
              <a:ext uri="{FF2B5EF4-FFF2-40B4-BE49-F238E27FC236}">
                <a16:creationId xmlns:a16="http://schemas.microsoft.com/office/drawing/2014/main" id="{E067D1AC-D0F2-AF4E-61A2-A08C22D650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C1B526E-E679-FC07-7A9E-65D687E984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27551" y="2514600"/>
            <a:ext cx="6136898" cy="14071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752F13-0886-D75C-EBA1-6E5AAA159A5A}"/>
              </a:ext>
            </a:extLst>
          </p:cNvPr>
          <p:cNvSpPr txBox="1"/>
          <p:nvPr userDrawn="1"/>
        </p:nvSpPr>
        <p:spPr>
          <a:xfrm>
            <a:off x="1981200" y="5957991"/>
            <a:ext cx="8229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kern="0" spc="170">
                <a:solidFill>
                  <a:srgbClr val="4343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en-US" sz="1600" b="1" kern="0" spc="170">
                <a:solidFill>
                  <a:srgbClr val="21BD9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ORTHOFEET</a:t>
            </a:r>
            <a:r>
              <a:rPr lang="en-US" sz="1600" b="1" kern="0" spc="170">
                <a:solidFill>
                  <a:srgbClr val="4343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.SHOES</a:t>
            </a:r>
            <a:endParaRPr lang="en-US" sz="1600" kern="0" spc="170">
              <a:solidFill>
                <a:srgbClr val="434343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57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82474-B6BB-3C6D-4EEB-1C506F98F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462" y="1709738"/>
            <a:ext cx="98669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03680-CC4F-D2BB-DA47-BD28C36D3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0462" y="4589463"/>
            <a:ext cx="986698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3EF94-3F29-A66A-C286-80D6B7D53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358C-CA17-4A22-A87B-DF66CFDA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59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A6D39-673C-43BD-2F78-364C3537E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FAD63-D652-4746-6261-3D33DA277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0579A-EAB4-AACB-25F4-DB13FE45D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358C-CA17-4A22-A87B-DF66CFDA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6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A6D39-673C-43BD-2F78-364C3537E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808" y="320675"/>
            <a:ext cx="434644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0579A-EAB4-AACB-25F4-DB13FE45D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358C-CA17-4A22-A87B-DF66CFDA14D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AC76C7-4712-E4CA-962F-D60D01A9596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98A2D48-413D-AC16-F2BA-236B667C668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2AA64DA-F5D0-6AB9-D7F3-3164CF1C2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1865376"/>
            <a:ext cx="4346448" cy="4614672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8093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46381-0E9D-1BB3-89F8-9E8AEA688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3A90B-A51A-290A-D76A-4D66B239A3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046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F6225-55F3-18F0-B546-5DF3D80CB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1446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E7B53A-9FD6-871E-9201-8D8CF52CA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358C-CA17-4A22-A87B-DF66CFDA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60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58CDB-0595-B4E3-777D-CB6CD8DE6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462" y="34074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440A0-4B4A-06D7-1F01-1F5AB7E88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0462" y="1656779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2BD9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5CC49E-5E43-6966-E8FA-A4BC0548E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0462" y="2480691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650E4B-911C-816B-3B8C-D048A11AA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12874" y="1656779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2BD9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1D2513-7F53-533B-21E5-806C509DA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12874" y="2480691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B7CBAE-A25C-6C82-0B97-915CB8372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358C-CA17-4A22-A87B-DF66CFDA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54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A444A-D599-83BE-F346-9986B8EEA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518B73-9C55-925C-D5C3-1A50C7E1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358C-CA17-4A22-A87B-DF66CFDA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08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C7FFE-B6A0-6520-F8A0-F181479E6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358C-CA17-4A22-A87B-DF66CFDA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13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E79723D0-F01F-852C-AD38-54DF407852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21875" t="56349" r="21875" b="22064"/>
          <a:stretch/>
        </p:blipFill>
        <p:spPr>
          <a:xfrm rot="16200000">
            <a:off x="-2688769" y="2688769"/>
            <a:ext cx="6858000" cy="148046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5E4DF10-0ECF-2319-385D-F9E850DE2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40777" r="39712"/>
          <a:stretch/>
        </p:blipFill>
        <p:spPr>
          <a:xfrm>
            <a:off x="11353800" y="5987261"/>
            <a:ext cx="740943" cy="87073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F991F3-3D83-A7FA-EC35-2EE9D2EF0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462" y="3206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EFFA3-671F-C1F8-F108-C8AE04E2D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046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B9753-89A2-E2E2-45FF-05FA53ADE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32592" y="6283198"/>
            <a:ext cx="521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040358C-CA17-4A22-A87B-DF66CFDA14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5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1" r:id="rId3"/>
    <p:sldLayoutId id="2147483650" r:id="rId4"/>
    <p:sldLayoutId id="214748366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2BD98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44444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44444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44444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44444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44444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C2D7E14-CAD8-FDA8-B51A-CA113CBACF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8929" algn="ctr">
              <a:spcBef>
                <a:spcPts val="70"/>
              </a:spcBef>
            </a:pPr>
            <a:r>
              <a:rPr lang="en-US" sz="2400" spc="-42" dirty="0">
                <a:latin typeface="Arial Unicode MS"/>
                <a:cs typeface="Arial Unicode MS"/>
              </a:rPr>
              <a:t>Josh</a:t>
            </a:r>
            <a:r>
              <a:rPr lang="en-US" sz="2400" spc="-14" dirty="0">
                <a:latin typeface="Arial Unicode MS"/>
                <a:cs typeface="Arial Unicode MS"/>
              </a:rPr>
              <a:t> </a:t>
            </a:r>
            <a:r>
              <a:rPr lang="en-US" sz="2400" dirty="0">
                <a:latin typeface="Arial Unicode MS"/>
                <a:cs typeface="Arial Unicode MS"/>
              </a:rPr>
              <a:t>White,</a:t>
            </a:r>
            <a:r>
              <a:rPr lang="en-US" sz="2400" spc="-11" dirty="0">
                <a:latin typeface="Arial Unicode MS"/>
                <a:cs typeface="Arial Unicode MS"/>
              </a:rPr>
              <a:t> </a:t>
            </a:r>
            <a:r>
              <a:rPr lang="en-US" sz="2400" dirty="0">
                <a:latin typeface="Arial Unicode MS"/>
                <a:cs typeface="Arial Unicode MS"/>
              </a:rPr>
              <a:t>DPM,</a:t>
            </a:r>
            <a:r>
              <a:rPr lang="en-US" sz="2400" spc="-14" dirty="0">
                <a:latin typeface="Arial Unicode MS"/>
                <a:cs typeface="Arial Unicode MS"/>
              </a:rPr>
              <a:t> </a:t>
            </a:r>
            <a:r>
              <a:rPr lang="en-US" sz="2400" dirty="0" err="1">
                <a:latin typeface="Arial Unicode MS"/>
                <a:cs typeface="Arial Unicode MS"/>
              </a:rPr>
              <a:t>CPed</a:t>
            </a:r>
            <a:endParaRPr lang="en-US" sz="2400" dirty="0">
              <a:latin typeface="Arial Unicode MS"/>
              <a:cs typeface="Arial Unicode MS"/>
            </a:endParaRPr>
          </a:p>
          <a:p>
            <a:pPr marL="8929" algn="ctr">
              <a:spcBef>
                <a:spcPts val="70"/>
              </a:spcBef>
            </a:pPr>
            <a:r>
              <a:rPr lang="en-US" sz="2400" spc="243" dirty="0">
                <a:latin typeface="Arial Unicode MS"/>
                <a:cs typeface="Arial Unicode MS"/>
              </a:rPr>
              <a:t>Medical Director / VP Wholesale </a:t>
            </a:r>
            <a:endParaRPr lang="en-US" sz="2400" dirty="0">
              <a:latin typeface="Arial Unicode MS"/>
              <a:cs typeface="Arial Unicode MS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B5137A-5F8A-791B-D38E-71D7B063F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505" y="2018373"/>
            <a:ext cx="9866988" cy="1194629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22BC98"/>
                </a:solidFill>
                <a:latin typeface="Helvetica Neue" panose="02000503000000020004" pitchFamily="2" charset="0"/>
              </a:rPr>
              <a:t>Shoe Sizing and Fitting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580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68199" y="240055"/>
            <a:ext cx="4256426" cy="355266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lang="en-US" sz="2250" dirty="0"/>
              <a:t>How to size OrthoFeet shoes:</a:t>
            </a:r>
            <a:endParaRPr sz="2250" spc="32" dirty="0"/>
          </a:p>
        </p:txBody>
      </p:sp>
      <p:grpSp>
        <p:nvGrpSpPr>
          <p:cNvPr id="3" name="object 3"/>
          <p:cNvGrpSpPr/>
          <p:nvPr/>
        </p:nvGrpSpPr>
        <p:grpSpPr>
          <a:xfrm>
            <a:off x="2288046" y="1761695"/>
            <a:ext cx="8007697" cy="4192042"/>
            <a:chOff x="1086643" y="2505522"/>
            <a:chExt cx="11388725" cy="59620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6643" y="2505522"/>
              <a:ext cx="6463968" cy="59617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88672" y="4176991"/>
              <a:ext cx="4686300" cy="2618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6392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41DD7-F6FD-6A9C-D043-B68BDF7EC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199" y="197193"/>
            <a:ext cx="4089797" cy="692497"/>
          </a:xfrm>
        </p:spPr>
        <p:txBody>
          <a:bodyPr/>
          <a:lstStyle/>
          <a:p>
            <a:pPr lvl="0"/>
            <a:r>
              <a:rPr lang="en-US" sz="2250" dirty="0"/>
              <a:t>How to select shoe style: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40251-5E45-6940-BFDE-4F412CA2E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656" y="1896889"/>
            <a:ext cx="4089797" cy="2139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C3B38C-27FC-E9C1-8A72-C1AEB6C54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552" y="3214687"/>
            <a:ext cx="2826246" cy="33074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49F476-1509-92EB-C263-35FC4CD88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125" y="4185430"/>
            <a:ext cx="3545086" cy="26725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DA7595-3D25-688E-746C-466924007314}"/>
              </a:ext>
            </a:extLst>
          </p:cNvPr>
          <p:cNvSpPr txBox="1"/>
          <p:nvPr/>
        </p:nvSpPr>
        <p:spPr>
          <a:xfrm>
            <a:off x="1970484" y="2411016"/>
            <a:ext cx="1768078" cy="351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87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Functionality</a:t>
            </a:r>
            <a:endParaRPr lang="en-US" sz="1687" dirty="0"/>
          </a:p>
        </p:txBody>
      </p:sp>
    </p:spTree>
    <p:extLst>
      <p:ext uri="{BB962C8B-B14F-4D97-AF65-F5344CB8AC3E}">
        <p14:creationId xmlns:p14="http://schemas.microsoft.com/office/powerpoint/2010/main" val="1269317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68199" y="240055"/>
            <a:ext cx="2488348" cy="355266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sz="2250" dirty="0"/>
              <a:t>Insole</a:t>
            </a:r>
            <a:r>
              <a:rPr sz="2250" spc="172" dirty="0"/>
              <a:t> </a:t>
            </a:r>
            <a:r>
              <a:rPr sz="2250" spc="-7" dirty="0"/>
              <a:t>Selection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71403" y="1909464"/>
            <a:ext cx="3705820" cy="290214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52670" y="2024063"/>
            <a:ext cx="2332252" cy="347755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25912" y="2160984"/>
            <a:ext cx="1374363" cy="347755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72559" y="5078919"/>
            <a:ext cx="3503507" cy="128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59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68199" y="-12389"/>
            <a:ext cx="3827801" cy="701514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sz="2250" dirty="0"/>
              <a:t>Review</a:t>
            </a:r>
            <a:r>
              <a:rPr sz="2250" spc="18" dirty="0"/>
              <a:t> </a:t>
            </a:r>
            <a:r>
              <a:rPr sz="2250" spc="49" dirty="0"/>
              <a:t>of</a:t>
            </a:r>
            <a:r>
              <a:rPr sz="2250" spc="25" dirty="0"/>
              <a:t> </a:t>
            </a:r>
            <a:r>
              <a:rPr sz="2250" spc="74" dirty="0"/>
              <a:t>Orthofeet</a:t>
            </a:r>
            <a:r>
              <a:rPr sz="2250" spc="28" dirty="0"/>
              <a:t> </a:t>
            </a:r>
            <a:r>
              <a:rPr sz="2250" spc="-7" dirty="0"/>
              <a:t>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C34333-ED18-85FD-A74F-B4F481931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594" y="754559"/>
            <a:ext cx="5011945" cy="53488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F55FCD-C988-C7A7-BEA6-68B03FDA2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912" y="2143125"/>
            <a:ext cx="3809636" cy="360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6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437136-5308-357D-63C3-AB1BAA7E0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077" y="0"/>
            <a:ext cx="7113032" cy="617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42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68199" y="562178"/>
            <a:ext cx="7734445" cy="355266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lang="en-US" sz="2250" spc="-7" dirty="0"/>
              <a:t>Shoe Dispensing</a:t>
            </a:r>
            <a:endParaRPr sz="2250" spc="-7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7EE471-6DAF-0051-EAF5-1F8A62D17D27}"/>
              </a:ext>
            </a:extLst>
          </p:cNvPr>
          <p:cNvSpPr txBox="1"/>
          <p:nvPr/>
        </p:nvSpPr>
        <p:spPr>
          <a:xfrm>
            <a:off x="2575932" y="1516566"/>
            <a:ext cx="9238235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pc="-7" dirty="0"/>
              <a:t>Set up shoes with single spacer and arch booster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pc="-7" dirty="0"/>
              <a:t>Fit shoes with thickness sock typically worn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pc="-7" dirty="0"/>
              <a:t>Have patient stand wearing shoes / inserts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pc="-7" dirty="0"/>
              <a:t>Determine if ½ - ¾” space between end of longest toe and </a:t>
            </a:r>
          </a:p>
          <a:p>
            <a:pPr lvl="1"/>
            <a:r>
              <a:rPr lang="en-US" sz="2800" spc="-7" dirty="0"/>
              <a:t>end of shoe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pc="-7" dirty="0"/>
              <a:t>Ensure shoes as wide as foot and that heel doesn’t slip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spc="-7" dirty="0"/>
              <a:t>If loose, add additional spacer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spc="-7" dirty="0"/>
              <a:t>If snug, remove spacer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pc="-7" dirty="0"/>
              <a:t>Review break-in instructions.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pc="-7" dirty="0"/>
              <a:t>If Medicare, have patient sign Delivery Receipt and provide </a:t>
            </a:r>
          </a:p>
          <a:p>
            <a:pPr lvl="1"/>
            <a:r>
              <a:rPr lang="en-US" sz="2800" spc="-7" dirty="0"/>
              <a:t>copy of Supplier Standards.</a:t>
            </a:r>
          </a:p>
        </p:txBody>
      </p:sp>
    </p:spTree>
    <p:extLst>
      <p:ext uri="{BB962C8B-B14F-4D97-AF65-F5344CB8AC3E}">
        <p14:creationId xmlns:p14="http://schemas.microsoft.com/office/powerpoint/2010/main" val="4063613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981200" y="4549776"/>
            <a:ext cx="8229600" cy="1470025"/>
          </a:xfrm>
        </p:spPr>
        <p:txBody>
          <a:bodyPr/>
          <a:lstStyle/>
          <a:p>
            <a:pPr algn="ctr"/>
            <a:r>
              <a:rPr lang="en-US"/>
              <a:t>Thank you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72" y="940944"/>
            <a:ext cx="3352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95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3D7B8-8477-05F8-FE6A-E3D41DD23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/ Shoe Selecting Visit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CD30D-E5C8-679F-6A23-D6B271A95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0462" y="1978025"/>
            <a:ext cx="4864582" cy="4779614"/>
          </a:xfrm>
        </p:spPr>
        <p:txBody>
          <a:bodyPr>
            <a:normAutofit/>
          </a:bodyPr>
          <a:lstStyle/>
          <a:p>
            <a:pPr marL="361639" indent="-361639">
              <a:buFont typeface="+mj-lt"/>
              <a:buAutoNum type="arabicPeriod"/>
            </a:pPr>
            <a:r>
              <a:rPr lang="en-US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Define good fit</a:t>
            </a:r>
          </a:p>
          <a:p>
            <a:pPr marL="361639" indent="-361639">
              <a:buFont typeface="+mj-lt"/>
              <a:buAutoNum type="arabicPeriod"/>
            </a:pPr>
            <a:r>
              <a:rPr lang="en-US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Ask patient size</a:t>
            </a:r>
          </a:p>
          <a:p>
            <a:pPr marL="361639" indent="-361639">
              <a:buFont typeface="+mj-lt"/>
              <a:buAutoNum type="arabicPeriod"/>
            </a:pPr>
            <a:r>
              <a:rPr lang="en-US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Evaluate patient shoe fit</a:t>
            </a:r>
          </a:p>
          <a:p>
            <a:pPr marL="361639" indent="-361639">
              <a:buFont typeface="+mj-lt"/>
              <a:buAutoNum type="arabicPeriod"/>
            </a:pPr>
            <a:r>
              <a:rPr lang="en-US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Measure foot length using </a:t>
            </a:r>
            <a:r>
              <a:rPr lang="en-US" sz="28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OrthoFeet</a:t>
            </a:r>
            <a:r>
              <a:rPr lang="en-US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stick </a:t>
            </a:r>
          </a:p>
          <a:p>
            <a:pPr marL="361639" indent="-361639">
              <a:buFont typeface="+mj-lt"/>
              <a:buAutoNum type="arabicPeriod"/>
            </a:pPr>
            <a:r>
              <a:rPr lang="en-US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Estimate foot width</a:t>
            </a:r>
          </a:p>
          <a:p>
            <a:pPr marL="361639" indent="-361639">
              <a:buFont typeface="+mj-lt"/>
              <a:buAutoNum type="arabicPeriod"/>
            </a:pPr>
            <a:r>
              <a:rPr lang="en-US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Try on</a:t>
            </a:r>
          </a:p>
          <a:p>
            <a:pPr marL="361639" indent="-361639">
              <a:buFont typeface="+mj-lt"/>
              <a:buAutoNum type="arabicPeriod"/>
            </a:pPr>
            <a:r>
              <a:rPr lang="en-US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Try on again</a:t>
            </a:r>
          </a:p>
          <a:p>
            <a:pPr marL="361639" indent="-361639">
              <a:buFont typeface="+mj-lt"/>
              <a:buAutoNum type="arabicPeriod"/>
            </a:pPr>
            <a:r>
              <a:rPr lang="en-US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Customize</a:t>
            </a:r>
          </a:p>
        </p:txBody>
      </p:sp>
      <p:pic>
        <p:nvPicPr>
          <p:cNvPr id="4" name="Screen+Shot+2012-01-13+at+1.16.31+AM.png 1">
            <a:extLst>
              <a:ext uri="{FF2B5EF4-FFF2-40B4-BE49-F238E27FC236}">
                <a16:creationId xmlns:a16="http://schemas.microsoft.com/office/drawing/2014/main" id="{8F0DA824-F581-1D35-33F5-E2F71D363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751" y="1878488"/>
            <a:ext cx="3358540" cy="451723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43429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4182C-E38A-2862-DCE4-648B0D299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199" y="197192"/>
            <a:ext cx="7655601" cy="908903"/>
          </a:xfrm>
        </p:spPr>
        <p:txBody>
          <a:bodyPr>
            <a:normAutofit fontScale="90000"/>
          </a:bodyPr>
          <a:lstStyle/>
          <a:p>
            <a:pPr lvl="0"/>
            <a:br>
              <a:rPr lang="en-US" sz="2250" dirty="0"/>
            </a:br>
            <a:br>
              <a:rPr lang="en-US" sz="2250" dirty="0"/>
            </a:br>
            <a:br>
              <a:rPr lang="en-US" sz="2250" dirty="0"/>
            </a:br>
            <a:br>
              <a:rPr lang="en-US" sz="2250" dirty="0"/>
            </a:br>
            <a:r>
              <a:rPr lang="en-US" sz="2250" dirty="0"/>
              <a:t>How to size OrthoFeet shoes:</a:t>
            </a:r>
            <a:br>
              <a:rPr lang="en-US" sz="2250" dirty="0"/>
            </a:br>
            <a:r>
              <a:rPr lang="en-US" dirty="0"/>
              <a:t>	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7458C8-E01A-850E-0676-0AEF3C1C6BBD}"/>
              </a:ext>
            </a:extLst>
          </p:cNvPr>
          <p:cNvSpPr txBox="1"/>
          <p:nvPr/>
        </p:nvSpPr>
        <p:spPr>
          <a:xfrm>
            <a:off x="1809750" y="3397081"/>
            <a:ext cx="3911203" cy="721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Define good fit to patient</a:t>
            </a:r>
            <a:br>
              <a:rPr lang="en-US" sz="1687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sz="1687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F1C732-416B-1043-E531-24DE03B32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954" y="1446610"/>
            <a:ext cx="4383300" cy="460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79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4182C-E38A-2862-DCE4-648B0D299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199" y="197193"/>
            <a:ext cx="7655601" cy="692497"/>
          </a:xfrm>
        </p:spPr>
        <p:txBody>
          <a:bodyPr>
            <a:normAutofit fontScale="90000"/>
          </a:bodyPr>
          <a:lstStyle/>
          <a:p>
            <a:pPr lvl="0"/>
            <a:r>
              <a:rPr lang="en-US" sz="2250" dirty="0"/>
              <a:t>How to size OrthoFeet shoes:</a:t>
            </a:r>
            <a:br>
              <a:rPr lang="en-US" sz="2250" dirty="0"/>
            </a:br>
            <a:endParaRPr lang="en-US" sz="22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7458C8-E01A-850E-0676-0AEF3C1C6BBD}"/>
              </a:ext>
            </a:extLst>
          </p:cNvPr>
          <p:cNvSpPr txBox="1"/>
          <p:nvPr/>
        </p:nvSpPr>
        <p:spPr>
          <a:xfrm>
            <a:off x="1934766" y="3388179"/>
            <a:ext cx="2928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Ask patient their shoe size</a:t>
            </a:r>
            <a:b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sz="2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787A5C-E39C-352A-6A72-D2945B247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509" y="2527145"/>
            <a:ext cx="4964906" cy="233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87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4182C-E38A-2862-DCE4-648B0D299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199" y="197193"/>
            <a:ext cx="7655601" cy="692497"/>
          </a:xfrm>
        </p:spPr>
        <p:txBody>
          <a:bodyPr>
            <a:normAutofit fontScale="90000"/>
          </a:bodyPr>
          <a:lstStyle/>
          <a:p>
            <a:pPr lvl="0"/>
            <a:r>
              <a:rPr lang="en-US" sz="2250" dirty="0"/>
              <a:t>How to size OrthoFeet shoes:</a:t>
            </a:r>
            <a:br>
              <a:rPr lang="en-US" sz="2250" dirty="0"/>
            </a:br>
            <a:endParaRPr lang="en-US" sz="22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7458C8-E01A-850E-0676-0AEF3C1C6BBD}"/>
              </a:ext>
            </a:extLst>
          </p:cNvPr>
          <p:cNvSpPr txBox="1"/>
          <p:nvPr/>
        </p:nvSpPr>
        <p:spPr>
          <a:xfrm>
            <a:off x="1338144" y="3388179"/>
            <a:ext cx="3786653" cy="132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1547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Evaluate patient’s own shoe fit</a:t>
            </a:r>
            <a:br>
              <a:rPr lang="en-US" sz="1687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sz="1687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66F7E7-2984-9EFB-777E-246127B82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523" y="2220913"/>
            <a:ext cx="5313164" cy="315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99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4182C-E38A-2862-DCE4-648B0D299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328" y="197193"/>
            <a:ext cx="4339828" cy="692497"/>
          </a:xfrm>
        </p:spPr>
        <p:txBody>
          <a:bodyPr>
            <a:normAutofit fontScale="90000"/>
          </a:bodyPr>
          <a:lstStyle/>
          <a:p>
            <a:pPr lvl="0"/>
            <a:r>
              <a:rPr lang="en-US" sz="2250" dirty="0"/>
              <a:t>How to size OrthoFeet shoes: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7458C8-E01A-850E-0676-0AEF3C1C6BBD}"/>
              </a:ext>
            </a:extLst>
          </p:cNvPr>
          <p:cNvSpPr txBox="1"/>
          <p:nvPr/>
        </p:nvSpPr>
        <p:spPr>
          <a:xfrm>
            <a:off x="1916906" y="1660922"/>
            <a:ext cx="5947172" cy="145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1687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Determine foot length using OrthoFeet measuring stick </a:t>
            </a:r>
            <a:b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sz="2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5E46E5-D3FD-23CF-B0B2-2CB58D9CD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534" y="2357437"/>
            <a:ext cx="4590982" cy="2388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B39095-5F31-A3B1-0B87-3830DCCEC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906" y="4743243"/>
            <a:ext cx="3561912" cy="188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89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B10AD-1DD1-D53D-0435-CD573C279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199" y="197192"/>
            <a:ext cx="7655601" cy="346249"/>
          </a:xfrm>
        </p:spPr>
        <p:txBody>
          <a:bodyPr>
            <a:normAutofit fontScale="90000"/>
          </a:bodyPr>
          <a:lstStyle/>
          <a:p>
            <a:r>
              <a:rPr lang="en-US" sz="2250" dirty="0"/>
              <a:t>How to size OrthoFeet shoes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517D23-9E67-4158-178E-9FFB20D1D08F}"/>
              </a:ext>
            </a:extLst>
          </p:cNvPr>
          <p:cNvSpPr txBox="1"/>
          <p:nvPr/>
        </p:nvSpPr>
        <p:spPr>
          <a:xfrm>
            <a:off x="1717289" y="3203531"/>
            <a:ext cx="36129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Display stands</a:t>
            </a:r>
          </a:p>
          <a:p>
            <a:endParaRPr lang="en-US" sz="2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Size run, wide width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891BA-859F-2E54-9AD3-0ABE85E36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632" y="2297293"/>
            <a:ext cx="1669852" cy="35004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D9116-0DCD-EBF7-CCCF-AAC11714B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797" y="1821656"/>
            <a:ext cx="1455539" cy="467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4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4182C-E38A-2862-DCE4-648B0D299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199" y="197193"/>
            <a:ext cx="7655601" cy="692497"/>
          </a:xfrm>
        </p:spPr>
        <p:txBody>
          <a:bodyPr>
            <a:normAutofit fontScale="90000"/>
          </a:bodyPr>
          <a:lstStyle/>
          <a:p>
            <a:pPr lvl="0"/>
            <a:r>
              <a:rPr lang="en-US" sz="2250" dirty="0"/>
              <a:t>How to size OrthoFeet shoes:</a:t>
            </a:r>
            <a:br>
              <a:rPr lang="en-US" sz="2250" dirty="0"/>
            </a:br>
            <a:endParaRPr lang="en-US" sz="22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7458C8-E01A-850E-0676-0AEF3C1C6BBD}"/>
              </a:ext>
            </a:extLst>
          </p:cNvPr>
          <p:cNvSpPr txBox="1"/>
          <p:nvPr/>
        </p:nvSpPr>
        <p:spPr>
          <a:xfrm>
            <a:off x="1651456" y="3388179"/>
            <a:ext cx="3054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Try on</a:t>
            </a:r>
            <a:b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sz="2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Try on another size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F60903-7301-6353-82E5-514B4566C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547" y="2411016"/>
            <a:ext cx="4313039" cy="274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98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4182C-E38A-2862-DCE4-648B0D299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199" y="197193"/>
            <a:ext cx="7655601" cy="692497"/>
          </a:xfrm>
        </p:spPr>
        <p:txBody>
          <a:bodyPr>
            <a:normAutofit fontScale="90000"/>
          </a:bodyPr>
          <a:lstStyle/>
          <a:p>
            <a:pPr lvl="0"/>
            <a:r>
              <a:rPr lang="en-US" sz="2250" dirty="0"/>
              <a:t>How to size OrthoFeet shoes:</a:t>
            </a:r>
            <a:br>
              <a:rPr lang="en-US" sz="2250" dirty="0"/>
            </a:br>
            <a:endParaRPr lang="en-US" sz="22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7458C8-E01A-850E-0676-0AEF3C1C6BBD}"/>
              </a:ext>
            </a:extLst>
          </p:cNvPr>
          <p:cNvSpPr txBox="1"/>
          <p:nvPr/>
        </p:nvSpPr>
        <p:spPr>
          <a:xfrm>
            <a:off x="1438506" y="2625328"/>
            <a:ext cx="2341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Estimate foot width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211371-56BF-933A-08F5-5B61A4A1F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389" y="4265968"/>
            <a:ext cx="2600551" cy="1854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A7EA40-0F10-9923-E97D-EB9F41B16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837" y="4286292"/>
            <a:ext cx="2231860" cy="18735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E1A017-4DD7-F3E4-BC2D-A29FD4812E31}"/>
              </a:ext>
            </a:extLst>
          </p:cNvPr>
          <p:cNvSpPr txBox="1"/>
          <p:nvPr/>
        </p:nvSpPr>
        <p:spPr>
          <a:xfrm>
            <a:off x="3389215" y="4947689"/>
            <a:ext cx="1548117" cy="568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47" b="1" dirty="0"/>
              <a:t>Extra Extra Wide</a:t>
            </a:r>
          </a:p>
          <a:p>
            <a:pPr algn="ctr"/>
            <a:r>
              <a:rPr lang="en-US" sz="1547" b="1" dirty="0"/>
              <a:t>XXW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EB25EE-0E4B-911F-4534-46A21303A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875" y="1701106"/>
            <a:ext cx="5625703" cy="1848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70773D-F13E-9EE6-0004-CCC92F2B3EF0}"/>
              </a:ext>
            </a:extLst>
          </p:cNvPr>
          <p:cNvSpPr txBox="1"/>
          <p:nvPr/>
        </p:nvSpPr>
        <p:spPr>
          <a:xfrm>
            <a:off x="4223695" y="3643313"/>
            <a:ext cx="807016" cy="568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47" b="1" dirty="0"/>
              <a:t>Narrow</a:t>
            </a:r>
          </a:p>
          <a:p>
            <a:pPr algn="ctr"/>
            <a:r>
              <a:rPr lang="en-US" sz="1547" b="1" dirty="0"/>
              <a:t>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5C3CDC-55A9-29D1-7E51-5D6A081B105B}"/>
              </a:ext>
            </a:extLst>
          </p:cNvPr>
          <p:cNvSpPr txBox="1"/>
          <p:nvPr/>
        </p:nvSpPr>
        <p:spPr>
          <a:xfrm>
            <a:off x="5721819" y="3651517"/>
            <a:ext cx="878767" cy="568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47" b="1" dirty="0"/>
              <a:t>Medium</a:t>
            </a:r>
          </a:p>
          <a:p>
            <a:pPr algn="ctr"/>
            <a:r>
              <a:rPr lang="en-US" sz="1547" b="1" dirty="0"/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E391C0-4FD7-EC8C-5764-24A6CA73F250}"/>
              </a:ext>
            </a:extLst>
          </p:cNvPr>
          <p:cNvSpPr txBox="1"/>
          <p:nvPr/>
        </p:nvSpPr>
        <p:spPr>
          <a:xfrm>
            <a:off x="7446754" y="3704545"/>
            <a:ext cx="617477" cy="568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47" b="1" dirty="0"/>
              <a:t>Wide</a:t>
            </a:r>
          </a:p>
          <a:p>
            <a:pPr algn="ctr"/>
            <a:r>
              <a:rPr lang="en-US" sz="1547" b="1" dirty="0"/>
              <a:t>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AE275A-89B3-A9F8-4933-282D93684394}"/>
              </a:ext>
            </a:extLst>
          </p:cNvPr>
          <p:cNvSpPr txBox="1"/>
          <p:nvPr/>
        </p:nvSpPr>
        <p:spPr>
          <a:xfrm>
            <a:off x="8650532" y="3724955"/>
            <a:ext cx="1082797" cy="568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47" b="1" dirty="0"/>
              <a:t>Extra Wide</a:t>
            </a:r>
          </a:p>
          <a:p>
            <a:pPr algn="ctr"/>
            <a:r>
              <a:rPr lang="en-US" sz="1547" b="1" dirty="0"/>
              <a:t>XW</a:t>
            </a:r>
          </a:p>
        </p:txBody>
      </p:sp>
    </p:spTree>
    <p:extLst>
      <p:ext uri="{BB962C8B-B14F-4D97-AF65-F5344CB8AC3E}">
        <p14:creationId xmlns:p14="http://schemas.microsoft.com/office/powerpoint/2010/main" val="1445809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rgbClr val="FFFFFF"/>
      </a:lt1>
      <a:dk2>
        <a:srgbClr val="444444"/>
      </a:dk2>
      <a:lt2>
        <a:srgbClr val="EEEEEE"/>
      </a:lt2>
      <a:accent1>
        <a:srgbClr val="4C9686"/>
      </a:accent1>
      <a:accent2>
        <a:srgbClr val="FBB118"/>
      </a:accent2>
      <a:accent3>
        <a:srgbClr val="A5A5A5"/>
      </a:accent3>
      <a:accent4>
        <a:srgbClr val="FFC000"/>
      </a:accent4>
      <a:accent5>
        <a:srgbClr val="F7F5EC"/>
      </a:accent5>
      <a:accent6>
        <a:srgbClr val="707070"/>
      </a:accent6>
      <a:hlink>
        <a:srgbClr val="4C9686"/>
      </a:hlink>
      <a:folHlink>
        <a:srgbClr val="4C968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thoFeet PowerPoint Template_2023.pptx" id="{FDFE6200-84A1-4668-9CD3-19C0D4C004A0}" vid="{5C3DA41F-9D07-4382-969A-CA8E528431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OrthoFeet PowerPoint Template_2023</Template>
  <TotalTime>5909</TotalTime>
  <Words>261</Words>
  <Application>Microsoft Office PowerPoint</Application>
  <PresentationFormat>Widescreen</PresentationFormat>
  <Paragraphs>59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 Unicode MS</vt:lpstr>
      <vt:lpstr>Calibri</vt:lpstr>
      <vt:lpstr>Helvetica Neue</vt:lpstr>
      <vt:lpstr>Verdana</vt:lpstr>
      <vt:lpstr>Office Theme</vt:lpstr>
      <vt:lpstr>Shoe Sizing and Fitting</vt:lpstr>
      <vt:lpstr>Evaluation / Shoe Selecting Visit</vt:lpstr>
      <vt:lpstr>    How to size OrthoFeet shoes:   </vt:lpstr>
      <vt:lpstr>How to size OrthoFeet shoes: </vt:lpstr>
      <vt:lpstr>How to size OrthoFeet shoes: </vt:lpstr>
      <vt:lpstr>How to size OrthoFeet shoes:</vt:lpstr>
      <vt:lpstr>How to size OrthoFeet shoes</vt:lpstr>
      <vt:lpstr>How to size OrthoFeet shoes: </vt:lpstr>
      <vt:lpstr>How to size OrthoFeet shoes: </vt:lpstr>
      <vt:lpstr>How to size OrthoFeet shoes:</vt:lpstr>
      <vt:lpstr>How to select shoe style:</vt:lpstr>
      <vt:lpstr>Insole Selection</vt:lpstr>
      <vt:lpstr>Review of Orthofeet Styles</vt:lpstr>
      <vt:lpstr>PowerPoint Presentation</vt:lpstr>
      <vt:lpstr>Shoe Dispensing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Alea Becwar</dc:creator>
  <cp:lastModifiedBy>Alea Becwar</cp:lastModifiedBy>
  <cp:revision>15</cp:revision>
  <cp:lastPrinted>2023-12-01T23:01:27Z</cp:lastPrinted>
  <dcterms:created xsi:type="dcterms:W3CDTF">2023-02-02T23:12:54Z</dcterms:created>
  <dcterms:modified xsi:type="dcterms:W3CDTF">2023-12-07T17:52:20Z</dcterms:modified>
</cp:coreProperties>
</file>