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2" r:id="rId2"/>
    <p:sldId id="257" r:id="rId3"/>
    <p:sldId id="431" r:id="rId4"/>
    <p:sldId id="289" r:id="rId5"/>
    <p:sldId id="437" r:id="rId6"/>
    <p:sldId id="407" r:id="rId7"/>
    <p:sldId id="413" r:id="rId8"/>
    <p:sldId id="408" r:id="rId9"/>
    <p:sldId id="410" r:id="rId10"/>
    <p:sldId id="409" r:id="rId11"/>
    <p:sldId id="411" r:id="rId12"/>
    <p:sldId id="426" r:id="rId13"/>
    <p:sldId id="412" r:id="rId14"/>
    <p:sldId id="414" r:id="rId15"/>
    <p:sldId id="438" r:id="rId16"/>
    <p:sldId id="417" r:id="rId17"/>
    <p:sldId id="427" r:id="rId18"/>
    <p:sldId id="418" r:id="rId19"/>
    <p:sldId id="419" r:id="rId20"/>
    <p:sldId id="429" r:id="rId21"/>
    <p:sldId id="428" r:id="rId22"/>
    <p:sldId id="447" r:id="rId23"/>
    <p:sldId id="430" r:id="rId24"/>
    <p:sldId id="439" r:id="rId25"/>
    <p:sldId id="440" r:id="rId26"/>
    <p:sldId id="441" r:id="rId27"/>
    <p:sldId id="442" r:id="rId28"/>
    <p:sldId id="423" r:id="rId29"/>
    <p:sldId id="420" r:id="rId30"/>
    <p:sldId id="421" r:id="rId31"/>
    <p:sldId id="422" r:id="rId32"/>
    <p:sldId id="443" r:id="rId33"/>
    <p:sldId id="448" r:id="rId34"/>
    <p:sldId id="294" r:id="rId35"/>
    <p:sldId id="424" r:id="rId36"/>
    <p:sldId id="435" r:id="rId37"/>
    <p:sldId id="444" r:id="rId38"/>
    <p:sldId id="425" r:id="rId39"/>
    <p:sldId id="445" r:id="rId40"/>
    <p:sldId id="446" r:id="rId41"/>
    <p:sldId id="40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BD98"/>
    <a:srgbClr val="44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2" autoAdjust="0"/>
    <p:restoredTop sz="92800" autoAdjust="0"/>
  </p:normalViewPr>
  <p:slideViewPr>
    <p:cSldViewPr snapToGrid="0">
      <p:cViewPr varScale="1">
        <p:scale>
          <a:sx n="112" d="100"/>
          <a:sy n="112" d="100"/>
        </p:scale>
        <p:origin x="9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5AB58-960A-45C5-B233-15539E2648B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04EB6-1A48-47D9-B688-89985F377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3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8D199DDE-A2F7-2B4B-8CC8-0A6F844047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879A458-3F6C-6D4D-8FAF-CDEBDA6CE1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333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 you!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5D9B8-AE09-486F-9A4E-396C3B48A95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2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F870A94-3634-D001-88DF-7B66A4AA5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4F010F2-2E05-24EE-1816-C57683E2C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0383" y="4000684"/>
            <a:ext cx="7571232" cy="1103827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C1B526E-E679-FC07-7A9E-65D687E984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1627" y="606337"/>
            <a:ext cx="3408745" cy="7816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752F13-0886-D75C-EBA1-6E5AAA159A5A}"/>
              </a:ext>
            </a:extLst>
          </p:cNvPr>
          <p:cNvSpPr txBox="1"/>
          <p:nvPr userDrawn="1"/>
        </p:nvSpPr>
        <p:spPr>
          <a:xfrm>
            <a:off x="1981199" y="5980708"/>
            <a:ext cx="8229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spc="170">
                <a:solidFill>
                  <a:srgbClr val="4343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en-US" sz="1600" b="1" kern="0" spc="170">
                <a:solidFill>
                  <a:srgbClr val="21BD9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ORTHOFEET</a:t>
            </a:r>
            <a:r>
              <a:rPr lang="en-US" sz="1600" b="1" kern="0" spc="170">
                <a:solidFill>
                  <a:srgbClr val="4343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.SHOES</a:t>
            </a:r>
            <a:endParaRPr lang="en-US" sz="1600" kern="0" spc="170">
              <a:solidFill>
                <a:srgbClr val="434343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29EC37-D230-6D22-984B-C5DC20355C0E}"/>
              </a:ext>
            </a:extLst>
          </p:cNvPr>
          <p:cNvSpPr txBox="1">
            <a:spLocks/>
          </p:cNvSpPr>
          <p:nvPr userDrawn="1"/>
        </p:nvSpPr>
        <p:spPr>
          <a:xfrm>
            <a:off x="1666822" y="1560621"/>
            <a:ext cx="8858354" cy="22920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BD98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endParaRPr lang="en-US">
              <a:solidFill>
                <a:srgbClr val="44444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E5F2B-A494-F1F2-C95B-16370DB4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505" y="1686779"/>
            <a:ext cx="9866988" cy="2239899"/>
          </a:xfrm>
        </p:spPr>
        <p:txBody>
          <a:bodyPr anchor="b"/>
          <a:lstStyle>
            <a:lvl1pPr algn="ctr">
              <a:defRPr sz="6000">
                <a:solidFill>
                  <a:srgbClr val="4444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09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C7FFE-B6A0-6520-F8A0-F181479E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13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EB254-088D-2593-F495-32D98B2A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62" y="4619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F1792-30AF-E866-746F-5561C5CF5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862" y="99218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EF7EF-6A2E-05CB-5428-E418F3463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0462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584AC-5E94-E067-1DB0-06735971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63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B344-3660-890D-0FBC-844682174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6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A38448-F518-6C06-02F8-208B5470D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23862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0E25D-95EA-F740-8ECA-3473228A6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046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F831D-7117-7FA2-D18A-B9D3BA506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51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2F6A7-3BF2-9607-D622-FB6BFDDC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E3886E-E057-747E-D9C1-B7473E4F2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469F-9729-CF3B-0323-207DBA8C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72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DAFFC8-BDB7-814A-06B8-7F6AAB7C80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AD10D-4DBF-FF04-0EBD-D1DC997AD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80462" y="365125"/>
            <a:ext cx="7092038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A8B20-0980-A25F-53B9-BA259762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F870A94-3634-D001-88DF-7B66A4AA5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4F010F2-2E05-24EE-1816-C57683E2C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0383" y="4000684"/>
            <a:ext cx="7571232" cy="1103827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C1B526E-E679-FC07-7A9E-65D687E984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0035" y="606337"/>
            <a:ext cx="4711928" cy="1080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752F13-0886-D75C-EBA1-6E5AAA159A5A}"/>
              </a:ext>
            </a:extLst>
          </p:cNvPr>
          <p:cNvSpPr txBox="1"/>
          <p:nvPr userDrawn="1"/>
        </p:nvSpPr>
        <p:spPr>
          <a:xfrm>
            <a:off x="1981199" y="5980708"/>
            <a:ext cx="822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spc="170">
                <a:solidFill>
                  <a:srgbClr val="434343"/>
                </a:solidFill>
                <a:effectLst/>
                <a:latin typeface="Segoe Script" panose="030B0504020000000003" pitchFamily="66" charset="0"/>
                <a:ea typeface="Verdana" panose="020B0604030504040204" pitchFamily="34" charset="0"/>
                <a:cs typeface="Verdana" panose="020B0604030504040204" pitchFamily="34" charset="0"/>
              </a:rPr>
              <a:t>Your Trusted Advisor</a:t>
            </a:r>
          </a:p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29EC37-D230-6D22-984B-C5DC20355C0E}"/>
              </a:ext>
            </a:extLst>
          </p:cNvPr>
          <p:cNvSpPr txBox="1">
            <a:spLocks/>
          </p:cNvSpPr>
          <p:nvPr userDrawn="1"/>
        </p:nvSpPr>
        <p:spPr>
          <a:xfrm>
            <a:off x="1666822" y="1560621"/>
            <a:ext cx="8858354" cy="22920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BD98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endParaRPr lang="en-US">
              <a:solidFill>
                <a:srgbClr val="44444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E5F2B-A494-F1F2-C95B-16370DB4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505" y="1686779"/>
            <a:ext cx="9866988" cy="2239899"/>
          </a:xfrm>
        </p:spPr>
        <p:txBody>
          <a:bodyPr anchor="b"/>
          <a:lstStyle>
            <a:lvl1pPr algn="ctr">
              <a:defRPr sz="6000">
                <a:solidFill>
                  <a:srgbClr val="4444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886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">
            <a:extLst>
              <a:ext uri="{FF2B5EF4-FFF2-40B4-BE49-F238E27FC236}">
                <a16:creationId xmlns:a16="http://schemas.microsoft.com/office/drawing/2014/main" id="{E067D1AC-D0F2-AF4E-61A2-A08C22D650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C1B526E-E679-FC07-7A9E-65D687E984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7551" y="2514600"/>
            <a:ext cx="6136898" cy="1407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752F13-0886-D75C-EBA1-6E5AAA159A5A}"/>
              </a:ext>
            </a:extLst>
          </p:cNvPr>
          <p:cNvSpPr txBox="1"/>
          <p:nvPr userDrawn="1"/>
        </p:nvSpPr>
        <p:spPr>
          <a:xfrm>
            <a:off x="1981200" y="5957991"/>
            <a:ext cx="8229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spc="170">
                <a:solidFill>
                  <a:srgbClr val="4343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en-US" sz="1600" b="1" kern="0" spc="170">
                <a:solidFill>
                  <a:srgbClr val="21BD9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ORTHOFEET</a:t>
            </a:r>
            <a:r>
              <a:rPr lang="en-US" sz="1600" b="1" kern="0" spc="170">
                <a:solidFill>
                  <a:srgbClr val="43434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.SHOES</a:t>
            </a:r>
            <a:endParaRPr lang="en-US" sz="1600" kern="0" spc="170">
              <a:solidFill>
                <a:srgbClr val="434343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5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82474-B6BB-3C6D-4EEB-1C506F98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62" y="1709738"/>
            <a:ext cx="98669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03680-CC4F-D2BB-DA47-BD28C36D3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0462" y="4589463"/>
            <a:ext cx="98669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3EF94-3F29-A66A-C286-80D6B7D53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6D39-673C-43BD-2F78-364C3537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FAD63-D652-4746-6261-3D33DA277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0579A-EAB4-AACB-25F4-DB13FE45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6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6D39-673C-43BD-2F78-364C3537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808" y="320675"/>
            <a:ext cx="434644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0579A-EAB4-AACB-25F4-DB13FE45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C76C7-4712-E4CA-962F-D60D01A9596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98A2D48-413D-AC16-F2BA-236B667C668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2AA64DA-F5D0-6AB9-D7F3-3164CF1C2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1865376"/>
            <a:ext cx="4346448" cy="4614672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093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46381-0E9D-1BB3-89F8-9E8AEA688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A90B-A51A-290A-D76A-4D66B239A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046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F6225-55F3-18F0-B546-5DF3D80CB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446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7B53A-9FD6-871E-9201-8D8CF52C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6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58CDB-0595-B4E3-777D-CB6CD8DE6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62" y="3407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440A0-4B4A-06D7-1F01-1F5AB7E88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0462" y="1656779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2BD9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CC49E-5E43-6966-E8FA-A4BC0548E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0462" y="2480691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650E4B-911C-816B-3B8C-D048A11AA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2874" y="1656779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2BD9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D2513-7F53-533B-21E5-806C509DA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12874" y="2480691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B7CBAE-A25C-6C82-0B97-915CB837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5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A444A-D599-83BE-F346-9986B8EEA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18B73-9C55-925C-D5C3-1A50C7E1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358C-CA17-4A22-A87B-DF66CFDA1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0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79723D0-F01F-852C-AD38-54DF407852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1875" t="56349" r="21875" b="22064"/>
          <a:stretch/>
        </p:blipFill>
        <p:spPr>
          <a:xfrm rot="16200000">
            <a:off x="-2688769" y="2688769"/>
            <a:ext cx="6858000" cy="148046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5E4DF10-0ECF-2319-385D-F9E850DE2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40777" r="39712"/>
          <a:stretch/>
        </p:blipFill>
        <p:spPr>
          <a:xfrm>
            <a:off x="11353800" y="5987261"/>
            <a:ext cx="740943" cy="8707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991F3-3D83-A7FA-EC35-2EE9D2EF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62" y="3206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EFFA3-671F-C1F8-F108-C8AE04E2D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046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9753-89A2-E2E2-45FF-05FA53ADE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2592" y="6283198"/>
            <a:ext cx="521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040358C-CA17-4A22-A87B-DF66CFDA14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5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1" r:id="rId4"/>
    <p:sldLayoutId id="2147483650" r:id="rId5"/>
    <p:sldLayoutId id="214748366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2BD98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44444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44444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4444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44444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44444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app/snugfit-o-p-3d-scanner/id1672649360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app/snugfit-o-p-3d-scanner/id1672649360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12A3941-FA93-7350-E8D5-942BB2CD3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0383" y="4345240"/>
            <a:ext cx="7571232" cy="11038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Verdana"/>
                <a:ea typeface="Verdana"/>
              </a:rPr>
              <a:t>Josh White, DPM, CPed</a:t>
            </a:r>
            <a:endParaRPr lang="en-US"/>
          </a:p>
          <a:p>
            <a:r>
              <a:rPr lang="en-US"/>
              <a:t>Medical Director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FE348B-89CE-C811-B078-84575D7DE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577" y="1918011"/>
            <a:ext cx="9854122" cy="1801972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22BC98"/>
                </a:solidFill>
                <a:latin typeface="Helvetica Neue" panose="02000503000000020004" pitchFamily="2" charset="0"/>
              </a:rPr>
              <a:t>DPM Ordering Shoes / Custom Inserts Using </a:t>
            </a:r>
            <a:r>
              <a:rPr lang="en-US" sz="4000" b="1" dirty="0" err="1">
                <a:solidFill>
                  <a:srgbClr val="22BC98"/>
                </a:solidFill>
                <a:latin typeface="Helvetica Neue" panose="02000503000000020004" pitchFamily="2" charset="0"/>
              </a:rPr>
              <a:t>Ipad</a:t>
            </a:r>
            <a:r>
              <a:rPr lang="en-US" sz="4000" b="1" dirty="0">
                <a:solidFill>
                  <a:srgbClr val="22BC98"/>
                </a:solidFill>
                <a:latin typeface="Helvetica Neue" panose="02000503000000020004" pitchFamily="2" charset="0"/>
              </a:rPr>
              <a:t>, Fusiform, </a:t>
            </a:r>
            <a:r>
              <a:rPr lang="en-US" sz="4000" b="1" dirty="0" err="1">
                <a:solidFill>
                  <a:srgbClr val="22BC98"/>
                </a:solidFill>
                <a:latin typeface="Helvetica Neue" panose="02000503000000020004" pitchFamily="2" charset="0"/>
              </a:rPr>
              <a:t>SnugFit</a:t>
            </a:r>
            <a:r>
              <a:rPr lang="en-US" sz="4000" b="1" dirty="0">
                <a:solidFill>
                  <a:srgbClr val="22BC98"/>
                </a:solidFill>
                <a:latin typeface="Helvetica Neue" panose="02000503000000020004" pitchFamily="2" charset="0"/>
              </a:rPr>
              <a:t> with Compliance Documentation</a:t>
            </a:r>
            <a:endParaRPr lang="en-US" sz="44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5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8762"/>
            <a:ext cx="9144000" cy="1036638"/>
          </a:xfrm>
        </p:spPr>
        <p:txBody>
          <a:bodyPr/>
          <a:lstStyle/>
          <a:p>
            <a:r>
              <a:rPr lang="en-US" dirty="0"/>
              <a:t>Form Type</a:t>
            </a:r>
            <a:endParaRPr lang="en-US" sz="32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550094-B625-8540-AED1-3251FD037DCD}"/>
              </a:ext>
            </a:extLst>
          </p:cNvPr>
          <p:cNvSpPr/>
          <p:nvPr/>
        </p:nvSpPr>
        <p:spPr>
          <a:xfrm>
            <a:off x="1676401" y="1295400"/>
            <a:ext cx="3371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“DPM Compliance Ordering - PLS”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D0B625-F3A1-F543-9569-CEB85F5C5D84}"/>
              </a:ext>
            </a:extLst>
          </p:cNvPr>
          <p:cNvSpPr/>
          <p:nvPr/>
        </p:nvSpPr>
        <p:spPr>
          <a:xfrm>
            <a:off x="6361552" y="1447800"/>
            <a:ext cx="2027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“Open Order Form”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9C3056-B291-7A4F-B768-9A1FCC24B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173" y="1828016"/>
            <a:ext cx="9144000" cy="4009938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005A9065-E9FC-4D48-840F-D7440E8C2319}"/>
              </a:ext>
            </a:extLst>
          </p:cNvPr>
          <p:cNvSpPr/>
          <p:nvPr/>
        </p:nvSpPr>
        <p:spPr>
          <a:xfrm rot="1165952">
            <a:off x="7718579" y="1843368"/>
            <a:ext cx="1370026" cy="596814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350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8762"/>
            <a:ext cx="9144000" cy="1036638"/>
          </a:xfrm>
        </p:spPr>
        <p:txBody>
          <a:bodyPr/>
          <a:lstStyle/>
          <a:p>
            <a:r>
              <a:rPr lang="en-US" dirty="0"/>
              <a:t>Form Type</a:t>
            </a:r>
            <a:endParaRPr lang="en-US" sz="3200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D0B625-F3A1-F543-9569-CEB85F5C5D84}"/>
              </a:ext>
            </a:extLst>
          </p:cNvPr>
          <p:cNvSpPr/>
          <p:nvPr/>
        </p:nvSpPr>
        <p:spPr>
          <a:xfrm>
            <a:off x="6096001" y="1371601"/>
            <a:ext cx="4343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“</a:t>
            </a:r>
            <a:r>
              <a:rPr lang="en-US" b="1" dirty="0"/>
              <a:t>Form Type</a:t>
            </a:r>
            <a:r>
              <a:rPr lang="en-US" dirty="0"/>
              <a:t>”</a:t>
            </a:r>
          </a:p>
          <a:p>
            <a:pPr algn="ctr"/>
            <a:r>
              <a:rPr lang="en-US" dirty="0"/>
              <a:t>Shoes with Documents</a:t>
            </a:r>
          </a:p>
          <a:p>
            <a:pPr algn="ctr"/>
            <a:r>
              <a:rPr lang="en-US" dirty="0"/>
              <a:t>Documents Only 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249C9DAD-DB5B-8475-1C5F-A6894993FB97}"/>
              </a:ext>
            </a:extLst>
          </p:cNvPr>
          <p:cNvSpPr/>
          <p:nvPr/>
        </p:nvSpPr>
        <p:spPr>
          <a:xfrm rot="19907694">
            <a:off x="7827654" y="4203155"/>
            <a:ext cx="1545207" cy="596814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D336E-5489-F736-4331-2645217B5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48705"/>
            <a:ext cx="7772400" cy="306088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005A9065-E9FC-4D48-840F-D7440E8C2319}"/>
              </a:ext>
            </a:extLst>
          </p:cNvPr>
          <p:cNvSpPr/>
          <p:nvPr/>
        </p:nvSpPr>
        <p:spPr>
          <a:xfrm rot="8050109">
            <a:off x="3244918" y="2273523"/>
            <a:ext cx="2299940" cy="596814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77D8A1D-11C7-B698-2F04-2469F8B75D42}"/>
              </a:ext>
            </a:extLst>
          </p:cNvPr>
          <p:cNvSpPr/>
          <p:nvPr/>
        </p:nvSpPr>
        <p:spPr>
          <a:xfrm rot="9309048">
            <a:off x="9358379" y="3522096"/>
            <a:ext cx="1370026" cy="596814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45E6C-93A9-8C81-298D-5587BAEF5AF2}"/>
              </a:ext>
            </a:extLst>
          </p:cNvPr>
          <p:cNvSpPr txBox="1"/>
          <p:nvPr/>
        </p:nvSpPr>
        <p:spPr>
          <a:xfrm>
            <a:off x="10619286" y="3680271"/>
            <a:ext cx="1493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“</a:t>
            </a:r>
            <a:r>
              <a:rPr lang="en-US" b="1" dirty="0"/>
              <a:t>Next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09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34962"/>
            <a:ext cx="3810000" cy="1036638"/>
          </a:xfrm>
        </p:spPr>
        <p:txBody>
          <a:bodyPr/>
          <a:lstStyle/>
          <a:p>
            <a:r>
              <a:rPr lang="en-US" dirty="0"/>
              <a:t>Account Info</a:t>
            </a:r>
            <a:endParaRPr lang="en-US" sz="3200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D0B625-F3A1-F543-9569-CEB85F5C5D84}"/>
              </a:ext>
            </a:extLst>
          </p:cNvPr>
          <p:cNvSpPr/>
          <p:nvPr/>
        </p:nvSpPr>
        <p:spPr>
          <a:xfrm>
            <a:off x="6096001" y="1371600"/>
            <a:ext cx="4343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“</a:t>
            </a:r>
            <a:r>
              <a:rPr lang="en-US" b="1" dirty="0"/>
              <a:t>Account Info</a:t>
            </a:r>
            <a:r>
              <a:rPr lang="en-US" dirty="0"/>
              <a:t>”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249C9DAD-DB5B-8475-1C5F-A6894993FB97}"/>
              </a:ext>
            </a:extLst>
          </p:cNvPr>
          <p:cNvSpPr/>
          <p:nvPr/>
        </p:nvSpPr>
        <p:spPr>
          <a:xfrm rot="19907694">
            <a:off x="7827654" y="4203155"/>
            <a:ext cx="1545207" cy="596814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4A8E73-23B4-D313-3260-1FCC1A2B1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133601"/>
            <a:ext cx="7772400" cy="4055691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005A9065-E9FC-4D48-840F-D7440E8C2319}"/>
              </a:ext>
            </a:extLst>
          </p:cNvPr>
          <p:cNvSpPr/>
          <p:nvPr/>
        </p:nvSpPr>
        <p:spPr>
          <a:xfrm rot="1400163">
            <a:off x="6863929" y="2564720"/>
            <a:ext cx="2299940" cy="596814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116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58762"/>
            <a:ext cx="3200400" cy="1036638"/>
          </a:xfrm>
        </p:spPr>
        <p:txBody>
          <a:bodyPr>
            <a:normAutofit fontScale="90000"/>
          </a:bodyPr>
          <a:lstStyle/>
          <a:p>
            <a:r>
              <a:rPr lang="en-US" dirty="0"/>
              <a:t>Patient Info</a:t>
            </a:r>
            <a:endParaRPr lang="en-US" sz="32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89F1B-51EE-5EFD-B72B-E41BE895F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51625"/>
            <a:ext cx="7772400" cy="4565168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0306D236-A6EB-C447-9927-EB6C5F930E41}"/>
              </a:ext>
            </a:extLst>
          </p:cNvPr>
          <p:cNvSpPr/>
          <p:nvPr/>
        </p:nvSpPr>
        <p:spPr>
          <a:xfrm rot="251911">
            <a:off x="8087307" y="5298186"/>
            <a:ext cx="721174" cy="30256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8F5498A-F26F-8C4C-AF8A-72EA536B804E}"/>
              </a:ext>
            </a:extLst>
          </p:cNvPr>
          <p:cNvSpPr/>
          <p:nvPr/>
        </p:nvSpPr>
        <p:spPr>
          <a:xfrm rot="335416">
            <a:off x="7667010" y="1438142"/>
            <a:ext cx="663940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A72C1DB-3B57-AA40-8FE0-8959E3768AD2}"/>
              </a:ext>
            </a:extLst>
          </p:cNvPr>
          <p:cNvSpPr/>
          <p:nvPr/>
        </p:nvSpPr>
        <p:spPr>
          <a:xfrm rot="8920723">
            <a:off x="3321600" y="4246278"/>
            <a:ext cx="734029" cy="378906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0F195-AFC1-B14F-99E4-AB7D84FD6143}"/>
              </a:ext>
            </a:extLst>
          </p:cNvPr>
          <p:cNvSpPr/>
          <p:nvPr/>
        </p:nvSpPr>
        <p:spPr>
          <a:xfrm>
            <a:off x="7655376" y="3420070"/>
            <a:ext cx="3012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“Apply Patient Info”</a:t>
            </a:r>
          </a:p>
        </p:txBody>
      </p:sp>
    </p:spTree>
    <p:extLst>
      <p:ext uri="{BB962C8B-B14F-4D97-AF65-F5344CB8AC3E}">
        <p14:creationId xmlns:p14="http://schemas.microsoft.com/office/powerpoint/2010/main" val="17303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58762"/>
            <a:ext cx="3886200" cy="1036638"/>
          </a:xfrm>
        </p:spPr>
        <p:txBody>
          <a:bodyPr>
            <a:normAutofit fontScale="90000"/>
          </a:bodyPr>
          <a:lstStyle/>
          <a:p>
            <a:r>
              <a:rPr lang="en-US" dirty="0"/>
              <a:t>Podiatrist Info</a:t>
            </a:r>
            <a:endParaRPr lang="en-US" sz="3200" i="1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A72C1DB-3B57-AA40-8FE0-8959E3768AD2}"/>
              </a:ext>
            </a:extLst>
          </p:cNvPr>
          <p:cNvSpPr/>
          <p:nvPr/>
        </p:nvSpPr>
        <p:spPr>
          <a:xfrm rot="8920723">
            <a:off x="3321600" y="4246278"/>
            <a:ext cx="734029" cy="378906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D0B625-F3A1-F543-9569-CEB85F5C5D84}"/>
              </a:ext>
            </a:extLst>
          </p:cNvPr>
          <p:cNvSpPr/>
          <p:nvPr/>
        </p:nvSpPr>
        <p:spPr>
          <a:xfrm>
            <a:off x="7924801" y="2000072"/>
            <a:ext cx="25219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Podiatrist Info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templates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 search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306D236-A6EB-C447-9927-EB6C5F930E41}"/>
              </a:ext>
            </a:extLst>
          </p:cNvPr>
          <p:cNvSpPr/>
          <p:nvPr/>
        </p:nvSpPr>
        <p:spPr>
          <a:xfrm rot="8589035">
            <a:off x="2916013" y="1880895"/>
            <a:ext cx="721174" cy="30256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328A11-9423-4529-F683-84CB04D47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886" y="1634977"/>
            <a:ext cx="7772400" cy="4045249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A8F5498A-F26F-8C4C-AF8A-72EA536B804E}"/>
              </a:ext>
            </a:extLst>
          </p:cNvPr>
          <p:cNvSpPr/>
          <p:nvPr/>
        </p:nvSpPr>
        <p:spPr>
          <a:xfrm rot="8182651">
            <a:off x="8962702" y="1935085"/>
            <a:ext cx="663940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38BDD-04A4-A9FD-4A07-1AFE7953D293}"/>
              </a:ext>
            </a:extLst>
          </p:cNvPr>
          <p:cNvSpPr txBox="1"/>
          <p:nvPr/>
        </p:nvSpPr>
        <p:spPr>
          <a:xfrm>
            <a:off x="-159490" y="3244334"/>
            <a:ext cx="2012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“</a:t>
            </a:r>
            <a:r>
              <a:rPr lang="en-US" b="1" dirty="0"/>
              <a:t>Load Last Selected</a:t>
            </a:r>
            <a:r>
              <a:rPr lang="en-US" dirty="0"/>
              <a:t>”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1C3BABF5-1DC0-1B88-1B09-B7B5D710844F}"/>
              </a:ext>
            </a:extLst>
          </p:cNvPr>
          <p:cNvSpPr/>
          <p:nvPr/>
        </p:nvSpPr>
        <p:spPr>
          <a:xfrm>
            <a:off x="1988286" y="3307223"/>
            <a:ext cx="1468111" cy="596814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37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1029F-79F4-600E-7DC2-E0933969A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799" y="1935528"/>
            <a:ext cx="8995574" cy="3776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8762"/>
            <a:ext cx="9144000" cy="1036638"/>
          </a:xfrm>
        </p:spPr>
        <p:txBody>
          <a:bodyPr/>
          <a:lstStyle/>
          <a:p>
            <a:r>
              <a:rPr lang="en-US" dirty="0"/>
              <a:t>Certifying Physician Info</a:t>
            </a:r>
            <a:endParaRPr lang="en-US" sz="32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0F195-AFC1-B14F-99E4-AB7D84FD6143}"/>
              </a:ext>
            </a:extLst>
          </p:cNvPr>
          <p:cNvSpPr/>
          <p:nvPr/>
        </p:nvSpPr>
        <p:spPr>
          <a:xfrm>
            <a:off x="7655376" y="2667001"/>
            <a:ext cx="30126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666"/>
                </a:solidFill>
              </a:rPr>
              <a:t>Certifying Physician Info</a:t>
            </a: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“Templates”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“Apply Physician Info”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Autofill City, State based on ZIP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Save as templates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Must be MD / DO; no NP, PA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306D236-A6EB-C447-9927-EB6C5F930E41}"/>
              </a:ext>
            </a:extLst>
          </p:cNvPr>
          <p:cNvSpPr/>
          <p:nvPr/>
        </p:nvSpPr>
        <p:spPr>
          <a:xfrm rot="8403426">
            <a:off x="9851064" y="1648852"/>
            <a:ext cx="721174" cy="30256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8F5498A-F26F-8C4C-AF8A-72EA536B804E}"/>
              </a:ext>
            </a:extLst>
          </p:cNvPr>
          <p:cNvSpPr/>
          <p:nvPr/>
        </p:nvSpPr>
        <p:spPr>
          <a:xfrm rot="8319396">
            <a:off x="4549266" y="1726690"/>
            <a:ext cx="663940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9270BB1-E17D-6FFF-6842-A38FA36F8E3C}"/>
              </a:ext>
            </a:extLst>
          </p:cNvPr>
          <p:cNvSpPr/>
          <p:nvPr/>
        </p:nvSpPr>
        <p:spPr>
          <a:xfrm rot="12949078">
            <a:off x="3538427" y="5370585"/>
            <a:ext cx="663940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564F0-00BA-9CBF-C8D5-8E6903C62E6C}"/>
              </a:ext>
            </a:extLst>
          </p:cNvPr>
          <p:cNvSpPr txBox="1"/>
          <p:nvPr/>
        </p:nvSpPr>
        <p:spPr>
          <a:xfrm>
            <a:off x="3625646" y="5712494"/>
            <a:ext cx="3232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“Require Physician to Scan Chart Notes”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9608E-CFB8-09AC-8988-49DF4C949B62}"/>
              </a:ext>
            </a:extLst>
          </p:cNvPr>
          <p:cNvSpPr txBox="1"/>
          <p:nvPr/>
        </p:nvSpPr>
        <p:spPr>
          <a:xfrm>
            <a:off x="4996734" y="1295400"/>
            <a:ext cx="2699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“Certifying Physician”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AF441A-47D7-493A-CB5E-DC66FEE1B25C}"/>
              </a:ext>
            </a:extLst>
          </p:cNvPr>
          <p:cNvSpPr txBox="1"/>
          <p:nvPr/>
        </p:nvSpPr>
        <p:spPr>
          <a:xfrm>
            <a:off x="6674599" y="6157657"/>
            <a:ext cx="4415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If cannot get MD email, enter DPM email and send to self.  Then fax to MD.</a:t>
            </a:r>
          </a:p>
        </p:txBody>
      </p:sp>
    </p:spTree>
    <p:extLst>
      <p:ext uri="{BB962C8B-B14F-4D97-AF65-F5344CB8AC3E}">
        <p14:creationId xmlns:p14="http://schemas.microsoft.com/office/powerpoint/2010/main" val="121750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58762"/>
            <a:ext cx="8991600" cy="1036638"/>
          </a:xfrm>
        </p:spPr>
        <p:txBody>
          <a:bodyPr>
            <a:normAutofit fontScale="90000"/>
          </a:bodyPr>
          <a:lstStyle/>
          <a:p>
            <a:r>
              <a:rPr lang="en-US" dirty="0"/>
              <a:t>Select Products, </a:t>
            </a:r>
            <a:r>
              <a:rPr lang="en-US" sz="3600" dirty="0"/>
              <a:t>Shoes with Prefabs </a:t>
            </a:r>
            <a:endParaRPr lang="en-US" sz="36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3D074-85B2-3E48-6BD9-4887DDF9FE0B}"/>
              </a:ext>
            </a:extLst>
          </p:cNvPr>
          <p:cNvSpPr txBox="1"/>
          <p:nvPr/>
        </p:nvSpPr>
        <p:spPr>
          <a:xfrm>
            <a:off x="7657618" y="2819400"/>
            <a:ext cx="1867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666"/>
                </a:solidFill>
              </a:rPr>
              <a:t>Patient Info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113E5-747B-D9E8-E4A7-D24AD1140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52601"/>
            <a:ext cx="7772400" cy="4527461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5A72C1DB-3B57-AA40-8FE0-8959E3768AD2}"/>
              </a:ext>
            </a:extLst>
          </p:cNvPr>
          <p:cNvSpPr/>
          <p:nvPr/>
        </p:nvSpPr>
        <p:spPr>
          <a:xfrm rot="8920723">
            <a:off x="3321600" y="4246278"/>
            <a:ext cx="734029" cy="378906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306D236-A6EB-C447-9927-EB6C5F930E41}"/>
              </a:ext>
            </a:extLst>
          </p:cNvPr>
          <p:cNvSpPr/>
          <p:nvPr/>
        </p:nvSpPr>
        <p:spPr>
          <a:xfrm rot="8403426">
            <a:off x="3740040" y="4927953"/>
            <a:ext cx="721174" cy="30256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8F5498A-F26F-8C4C-AF8A-72EA536B804E}"/>
              </a:ext>
            </a:extLst>
          </p:cNvPr>
          <p:cNvSpPr/>
          <p:nvPr/>
        </p:nvSpPr>
        <p:spPr>
          <a:xfrm rot="8319396">
            <a:off x="2487430" y="1639005"/>
            <a:ext cx="663940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0F195-AFC1-B14F-99E4-AB7D84FD6143}"/>
              </a:ext>
            </a:extLst>
          </p:cNvPr>
          <p:cNvSpPr/>
          <p:nvPr/>
        </p:nvSpPr>
        <p:spPr>
          <a:xfrm>
            <a:off x="7315201" y="2362200"/>
            <a:ext cx="3012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666"/>
                </a:solidFill>
              </a:rPr>
              <a:t>Product Options</a:t>
            </a: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Shoes with Prefab Inserts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Shoes with Custom Inserts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Shoes with partial foot filler</a:t>
            </a:r>
          </a:p>
        </p:txBody>
      </p:sp>
    </p:spTree>
    <p:extLst>
      <p:ext uri="{BB962C8B-B14F-4D97-AF65-F5344CB8AC3E}">
        <p14:creationId xmlns:p14="http://schemas.microsoft.com/office/powerpoint/2010/main" val="23058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3802B-3726-866B-3EF3-239210659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421" y="1617266"/>
            <a:ext cx="7772400" cy="3924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58762"/>
            <a:ext cx="8991600" cy="1036638"/>
          </a:xfrm>
        </p:spPr>
        <p:txBody>
          <a:bodyPr>
            <a:normAutofit fontScale="90000"/>
          </a:bodyPr>
          <a:lstStyle/>
          <a:p>
            <a:r>
              <a:rPr lang="en-US" dirty="0"/>
              <a:t>Select Products, </a:t>
            </a:r>
            <a:r>
              <a:rPr lang="en-US" sz="3600" dirty="0"/>
              <a:t>Shoes with Custom </a:t>
            </a:r>
            <a:endParaRPr lang="en-US" sz="3600" i="1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306D236-A6EB-C447-9927-EB6C5F930E41}"/>
              </a:ext>
            </a:extLst>
          </p:cNvPr>
          <p:cNvSpPr/>
          <p:nvPr/>
        </p:nvSpPr>
        <p:spPr>
          <a:xfrm rot="8403426">
            <a:off x="4103878" y="3958067"/>
            <a:ext cx="721174" cy="30256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8F5498A-F26F-8C4C-AF8A-72EA536B804E}"/>
              </a:ext>
            </a:extLst>
          </p:cNvPr>
          <p:cNvSpPr/>
          <p:nvPr/>
        </p:nvSpPr>
        <p:spPr>
          <a:xfrm rot="8319396">
            <a:off x="2619416" y="1472675"/>
            <a:ext cx="663940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578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8762"/>
            <a:ext cx="9144000" cy="1036638"/>
          </a:xfrm>
        </p:spPr>
        <p:txBody>
          <a:bodyPr/>
          <a:lstStyle/>
          <a:p>
            <a:r>
              <a:rPr lang="en-US" dirty="0"/>
              <a:t>Diabetic Shoe – Foot Exam</a:t>
            </a:r>
            <a:endParaRPr lang="en-US" sz="3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3D074-85B2-3E48-6BD9-4887DDF9FE0B}"/>
              </a:ext>
            </a:extLst>
          </p:cNvPr>
          <p:cNvSpPr txBox="1"/>
          <p:nvPr/>
        </p:nvSpPr>
        <p:spPr>
          <a:xfrm>
            <a:off x="7657618" y="2819400"/>
            <a:ext cx="1867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666"/>
                </a:solidFill>
              </a:rPr>
              <a:t>Patient Info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438287-3082-3DA1-503F-F745FF8DD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03207"/>
            <a:ext cx="7772400" cy="4189869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5A72C1DB-3B57-AA40-8FE0-8959E3768AD2}"/>
              </a:ext>
            </a:extLst>
          </p:cNvPr>
          <p:cNvSpPr/>
          <p:nvPr/>
        </p:nvSpPr>
        <p:spPr>
          <a:xfrm rot="8920723">
            <a:off x="3321600" y="4246278"/>
            <a:ext cx="734029" cy="378906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8F5498A-F26F-8C4C-AF8A-72EA536B804E}"/>
              </a:ext>
            </a:extLst>
          </p:cNvPr>
          <p:cNvSpPr/>
          <p:nvPr/>
        </p:nvSpPr>
        <p:spPr>
          <a:xfrm rot="8319396">
            <a:off x="3305217" y="1775469"/>
            <a:ext cx="663940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0F195-AFC1-B14F-99E4-AB7D84FD6143}"/>
              </a:ext>
            </a:extLst>
          </p:cNvPr>
          <p:cNvSpPr/>
          <p:nvPr/>
        </p:nvSpPr>
        <p:spPr>
          <a:xfrm>
            <a:off x="7315201" y="2362200"/>
            <a:ext cx="3012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666"/>
                </a:solidFill>
              </a:rPr>
              <a:t>Diabetic Shoe Foot Screening</a:t>
            </a: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Vascular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LOPS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err="1">
                <a:solidFill>
                  <a:srgbClr val="009666"/>
                </a:solidFill>
                <a:latin typeface="Calibri"/>
                <a:cs typeface="Calibri"/>
              </a:rPr>
              <a:t>Derm</a:t>
            </a: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MSK</a:t>
            </a:r>
          </a:p>
        </p:txBody>
      </p:sp>
    </p:spTree>
    <p:extLst>
      <p:ext uri="{BB962C8B-B14F-4D97-AF65-F5344CB8AC3E}">
        <p14:creationId xmlns:p14="http://schemas.microsoft.com/office/powerpoint/2010/main" val="12482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399EA-4A15-C9C6-CEA1-23563B438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175" y="1905001"/>
            <a:ext cx="7772400" cy="3684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8762"/>
            <a:ext cx="9144000" cy="1036638"/>
          </a:xfrm>
        </p:spPr>
        <p:txBody>
          <a:bodyPr>
            <a:normAutofit fontScale="90000"/>
          </a:bodyPr>
          <a:lstStyle/>
          <a:p>
            <a:r>
              <a:rPr lang="en-US" dirty="0"/>
              <a:t>Diabetic Foot Shoe Screening</a:t>
            </a:r>
            <a:br>
              <a:rPr lang="en-US" dirty="0"/>
            </a:br>
            <a:r>
              <a:rPr lang="en-US" dirty="0"/>
              <a:t>“Procure EZ”</a:t>
            </a:r>
            <a:endParaRPr lang="en-US" sz="32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0F195-AFC1-B14F-99E4-AB7D84FD6143}"/>
              </a:ext>
            </a:extLst>
          </p:cNvPr>
          <p:cNvSpPr/>
          <p:nvPr/>
        </p:nvSpPr>
        <p:spPr>
          <a:xfrm>
            <a:off x="7315201" y="3226476"/>
            <a:ext cx="30126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666"/>
                </a:solidFill>
              </a:rPr>
              <a:t>Diabetic Shoe Foot Screening</a:t>
            </a: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IWGDF Foot Risk Category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Replacement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Foot measuring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Electronic signature,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Send to vendor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A72C1DB-3B57-AA40-8FE0-8959E3768AD2}"/>
              </a:ext>
            </a:extLst>
          </p:cNvPr>
          <p:cNvSpPr/>
          <p:nvPr/>
        </p:nvSpPr>
        <p:spPr>
          <a:xfrm rot="1257707">
            <a:off x="5148888" y="4052684"/>
            <a:ext cx="734029" cy="378906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8F5498A-F26F-8C4C-AF8A-72EA536B804E}"/>
              </a:ext>
            </a:extLst>
          </p:cNvPr>
          <p:cNvSpPr/>
          <p:nvPr/>
        </p:nvSpPr>
        <p:spPr>
          <a:xfrm rot="8319396">
            <a:off x="2944631" y="1676362"/>
            <a:ext cx="663940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61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618641"/>
            <a:ext cx="8610600" cy="637002"/>
          </a:xfrm>
        </p:spPr>
        <p:txBody>
          <a:bodyPr>
            <a:noAutofit/>
          </a:bodyPr>
          <a:lstStyle/>
          <a:p>
            <a:r>
              <a:rPr lang="en-US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271890"/>
            <a:ext cx="8991600" cy="2452511"/>
          </a:xfrm>
        </p:spPr>
        <p:txBody>
          <a:bodyPr/>
          <a:lstStyle/>
          <a:p>
            <a:pPr lvl="1"/>
            <a:r>
              <a:rPr lang="en-US" dirty="0"/>
              <a:t>Gain a better understanding of the documentation requirements of the Medicare Therapeutic Shoe Program. </a:t>
            </a:r>
          </a:p>
          <a:p>
            <a:pPr lvl="1"/>
            <a:r>
              <a:rPr lang="en-US" dirty="0"/>
              <a:t>How to enter orders for shoes with prefab inserts using the  “Procure EZ” program.</a:t>
            </a:r>
          </a:p>
        </p:txBody>
      </p:sp>
    </p:spTree>
    <p:extLst>
      <p:ext uri="{BB962C8B-B14F-4D97-AF65-F5344CB8AC3E}">
        <p14:creationId xmlns:p14="http://schemas.microsoft.com/office/powerpoint/2010/main" val="35278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58762"/>
            <a:ext cx="5334000" cy="1036638"/>
          </a:xfrm>
        </p:spPr>
        <p:txBody>
          <a:bodyPr>
            <a:normAutofit fontScale="90000"/>
          </a:bodyPr>
          <a:lstStyle/>
          <a:p>
            <a:r>
              <a:rPr lang="en-US" dirty="0"/>
              <a:t>Size and Scanning</a:t>
            </a:r>
            <a:endParaRPr lang="en-US" sz="32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F73E9-D24F-BB48-0046-B588B856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95401"/>
            <a:ext cx="7772400" cy="46205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50F195-AFC1-B14F-99E4-AB7D84FD6143}"/>
              </a:ext>
            </a:extLst>
          </p:cNvPr>
          <p:cNvSpPr/>
          <p:nvPr/>
        </p:nvSpPr>
        <p:spPr>
          <a:xfrm>
            <a:off x="7315200" y="3586878"/>
            <a:ext cx="3429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Foot measuring</a:t>
            </a:r>
            <a:endParaRPr lang="en-US" dirty="0">
              <a:solidFill>
                <a:srgbClr val="555555"/>
              </a:solidFill>
              <a:latin typeface="Source Sans Pro" panose="020B0503030403020204" pitchFamily="34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inherit"/>
              </a:rPr>
              <a:t>“If the scanner doesn't work, please leave both attachment boxes empty and use '</a:t>
            </a:r>
            <a:r>
              <a:rPr lang="en-US" dirty="0" err="1">
                <a:solidFill>
                  <a:srgbClr val="00B050"/>
                </a:solidFill>
                <a:latin typeface="inherit"/>
              </a:rPr>
              <a:t>SnugFit</a:t>
            </a:r>
            <a:r>
              <a:rPr lang="en-US" dirty="0">
                <a:solidFill>
                  <a:srgbClr val="00B050"/>
                </a:solidFill>
                <a:latin typeface="inherit"/>
              </a:rPr>
              <a:t>' app with the provided username and password. </a:t>
            </a:r>
            <a:r>
              <a:rPr lang="en-US" b="1" dirty="0" err="1">
                <a:solidFill>
                  <a:srgbClr val="00B050"/>
                </a:solidFill>
                <a:latin typeface="inherit"/>
              </a:rPr>
              <a:t>SnugFit</a:t>
            </a:r>
            <a:r>
              <a:rPr lang="en-US" b="1" dirty="0">
                <a:solidFill>
                  <a:srgbClr val="00B050"/>
                </a:solidFill>
                <a:latin typeface="inherit"/>
              </a:rPr>
              <a:t> on the app store: </a:t>
            </a:r>
            <a:r>
              <a:rPr lang="en-US" b="1" dirty="0">
                <a:solidFill>
                  <a:srgbClr val="00B050"/>
                </a:solidFill>
                <a:latin typeface="inheri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-US" b="1" dirty="0">
                <a:solidFill>
                  <a:srgbClr val="00B050"/>
                </a:solidFill>
                <a:latin typeface="inherit"/>
              </a:rPr>
              <a:t>”</a:t>
            </a:r>
            <a:endParaRPr lang="en-US" b="1" i="1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E86B08-512C-81D6-9BFC-6C42110C7DA7}"/>
              </a:ext>
            </a:extLst>
          </p:cNvPr>
          <p:cNvSpPr txBox="1"/>
          <p:nvPr/>
        </p:nvSpPr>
        <p:spPr>
          <a:xfrm>
            <a:off x="3048885" y="6391578"/>
            <a:ext cx="5361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92D050"/>
                </a:solidFill>
              </a:rPr>
              <a:t>SEE THE SNUGFIT SCANNING TUTORIAL</a:t>
            </a:r>
          </a:p>
        </p:txBody>
      </p:sp>
    </p:spTree>
    <p:extLst>
      <p:ext uri="{BB962C8B-B14F-4D97-AF65-F5344CB8AC3E}">
        <p14:creationId xmlns:p14="http://schemas.microsoft.com/office/powerpoint/2010/main" val="18912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59234C-4E31-39A1-0461-243B7DA09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35786"/>
            <a:ext cx="7772400" cy="2186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58762"/>
            <a:ext cx="5334000" cy="1036638"/>
          </a:xfrm>
        </p:spPr>
        <p:txBody>
          <a:bodyPr>
            <a:normAutofit fontScale="90000"/>
          </a:bodyPr>
          <a:lstStyle/>
          <a:p>
            <a:r>
              <a:rPr lang="en-US" dirty="0"/>
              <a:t>Size and Scanning</a:t>
            </a:r>
            <a:endParaRPr lang="en-US" sz="32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0F195-AFC1-B14F-99E4-AB7D84FD6143}"/>
              </a:ext>
            </a:extLst>
          </p:cNvPr>
          <p:cNvSpPr/>
          <p:nvPr/>
        </p:nvSpPr>
        <p:spPr>
          <a:xfrm>
            <a:off x="7315200" y="3226476"/>
            <a:ext cx="43806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Foot measuring</a:t>
            </a:r>
            <a:endParaRPr lang="en-US" dirty="0">
              <a:solidFill>
                <a:srgbClr val="555555"/>
              </a:solidFill>
              <a:latin typeface="Source Sans Pro" panose="020B0503030403020204" pitchFamily="34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latin typeface="inherit"/>
              </a:rPr>
              <a:t>“If the scanner doesn't work, please leave both attachment boxes empty and use '</a:t>
            </a:r>
            <a:r>
              <a:rPr lang="en-US" dirty="0" err="1">
                <a:solidFill>
                  <a:srgbClr val="00B050"/>
                </a:solidFill>
                <a:latin typeface="inherit"/>
              </a:rPr>
              <a:t>SnugFit</a:t>
            </a:r>
            <a:r>
              <a:rPr lang="en-US" dirty="0">
                <a:solidFill>
                  <a:srgbClr val="00B050"/>
                </a:solidFill>
                <a:latin typeface="inherit"/>
              </a:rPr>
              <a:t>' app with the provided username and password. </a:t>
            </a:r>
            <a:r>
              <a:rPr lang="en-US" b="1" dirty="0" err="1">
                <a:solidFill>
                  <a:srgbClr val="00B050"/>
                </a:solidFill>
                <a:latin typeface="inherit"/>
              </a:rPr>
              <a:t>SnugFit</a:t>
            </a:r>
            <a:r>
              <a:rPr lang="en-US" b="1" dirty="0">
                <a:solidFill>
                  <a:srgbClr val="00B050"/>
                </a:solidFill>
                <a:latin typeface="inherit"/>
              </a:rPr>
              <a:t> on the app store: </a:t>
            </a:r>
            <a:r>
              <a:rPr lang="en-US" b="1" dirty="0">
                <a:solidFill>
                  <a:srgbClr val="00B050"/>
                </a:solidFill>
                <a:latin typeface="inheri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-US" b="1" dirty="0">
                <a:solidFill>
                  <a:srgbClr val="00B050"/>
                </a:solidFill>
                <a:latin typeface="inherit"/>
              </a:rPr>
              <a:t>”</a:t>
            </a:r>
            <a:endParaRPr lang="en-US" b="1" i="1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A72C1DB-3B57-AA40-8FE0-8959E3768AD2}"/>
              </a:ext>
            </a:extLst>
          </p:cNvPr>
          <p:cNvSpPr/>
          <p:nvPr/>
        </p:nvSpPr>
        <p:spPr>
          <a:xfrm rot="1257707">
            <a:off x="1491287" y="3037022"/>
            <a:ext cx="734029" cy="378906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A1FD8-BDE7-073C-AA89-46CA3AFA513C}"/>
              </a:ext>
            </a:extLst>
          </p:cNvPr>
          <p:cNvSpPr txBox="1"/>
          <p:nvPr/>
        </p:nvSpPr>
        <p:spPr>
          <a:xfrm>
            <a:off x="156827" y="2402984"/>
            <a:ext cx="2958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666"/>
                </a:solidFill>
              </a:rPr>
              <a:t>“Method of Foot Impression</a:t>
            </a: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Foam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Scanner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Plaster</a:t>
            </a:r>
          </a:p>
        </p:txBody>
      </p:sp>
    </p:spTree>
    <p:extLst>
      <p:ext uri="{BB962C8B-B14F-4D97-AF65-F5344CB8AC3E}">
        <p14:creationId xmlns:p14="http://schemas.microsoft.com/office/powerpoint/2010/main" val="142512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58762"/>
            <a:ext cx="5334000" cy="1036638"/>
          </a:xfrm>
        </p:spPr>
        <p:txBody>
          <a:bodyPr>
            <a:normAutofit/>
          </a:bodyPr>
          <a:lstStyle/>
          <a:p>
            <a:r>
              <a:rPr lang="en-US" dirty="0"/>
              <a:t>Date and Notes</a:t>
            </a:r>
            <a:endParaRPr lang="en-US" sz="3200" i="1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A72C1DB-3B57-AA40-8FE0-8959E3768AD2}"/>
              </a:ext>
            </a:extLst>
          </p:cNvPr>
          <p:cNvSpPr/>
          <p:nvPr/>
        </p:nvSpPr>
        <p:spPr>
          <a:xfrm rot="1257707">
            <a:off x="1491287" y="3037022"/>
            <a:ext cx="734029" cy="378906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A1FD8-BDE7-073C-AA89-46CA3AFA513C}"/>
              </a:ext>
            </a:extLst>
          </p:cNvPr>
          <p:cNvSpPr txBox="1"/>
          <p:nvPr/>
        </p:nvSpPr>
        <p:spPr>
          <a:xfrm>
            <a:off x="156827" y="2402984"/>
            <a:ext cx="2958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666"/>
                </a:solidFill>
              </a:rPr>
              <a:t>“Method of Foot Impression</a:t>
            </a: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Foam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Scanner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Plaster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0B1533-6FD5-74F0-79A8-9B2D8A1CA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784128"/>
            <a:ext cx="7772400" cy="12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58762"/>
            <a:ext cx="9067800" cy="1036638"/>
          </a:xfrm>
        </p:spPr>
        <p:txBody>
          <a:bodyPr/>
          <a:lstStyle/>
          <a:p>
            <a:r>
              <a:rPr lang="en-US" dirty="0"/>
              <a:t>Size and Scanning, </a:t>
            </a:r>
            <a:r>
              <a:rPr lang="en-US" sz="3200" i="1" dirty="0"/>
              <a:t>Send to Vendor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B6059-C7FD-D3A6-3ED4-32AFBA072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447800"/>
            <a:ext cx="6477000" cy="49161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50F195-AFC1-B14F-99E4-AB7D84FD6143}"/>
              </a:ext>
            </a:extLst>
          </p:cNvPr>
          <p:cNvSpPr/>
          <p:nvPr/>
        </p:nvSpPr>
        <p:spPr>
          <a:xfrm>
            <a:off x="380997" y="1650296"/>
            <a:ext cx="1692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Send to vendor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F5458D7-6FF4-58B5-0F87-AEE13B553325}"/>
              </a:ext>
            </a:extLst>
          </p:cNvPr>
          <p:cNvSpPr/>
          <p:nvPr/>
        </p:nvSpPr>
        <p:spPr>
          <a:xfrm rot="1911738">
            <a:off x="1902618" y="1903651"/>
            <a:ext cx="1055300" cy="4600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04D8D6-8704-14C6-6548-CDAE77328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1" y="3925669"/>
            <a:ext cx="5527227" cy="1526132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9D34FDDB-8541-D26F-A5CE-529AE8520B82}"/>
              </a:ext>
            </a:extLst>
          </p:cNvPr>
          <p:cNvSpPr/>
          <p:nvPr/>
        </p:nvSpPr>
        <p:spPr>
          <a:xfrm rot="8319396">
            <a:off x="8885606" y="3680895"/>
            <a:ext cx="663940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8E9843-B455-CAF7-5B68-0B7917858BBE}"/>
              </a:ext>
            </a:extLst>
          </p:cNvPr>
          <p:cNvSpPr txBox="1"/>
          <p:nvPr/>
        </p:nvSpPr>
        <p:spPr>
          <a:xfrm>
            <a:off x="9492236" y="3244334"/>
            <a:ext cx="2501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Are you ready to submit the order?</a:t>
            </a:r>
          </a:p>
        </p:txBody>
      </p:sp>
    </p:spTree>
    <p:extLst>
      <p:ext uri="{BB962C8B-B14F-4D97-AF65-F5344CB8AC3E}">
        <p14:creationId xmlns:p14="http://schemas.microsoft.com/office/powerpoint/2010/main" val="22134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58762"/>
            <a:ext cx="9067800" cy="1036638"/>
          </a:xfrm>
        </p:spPr>
        <p:txBody>
          <a:bodyPr/>
          <a:lstStyle/>
          <a:p>
            <a:r>
              <a:rPr lang="en-US" dirty="0"/>
              <a:t>Your Orders</a:t>
            </a:r>
            <a:endParaRPr lang="en-US" sz="3200" i="1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D34FDDB-8541-D26F-A5CE-529AE8520B82}"/>
              </a:ext>
            </a:extLst>
          </p:cNvPr>
          <p:cNvSpPr/>
          <p:nvPr/>
        </p:nvSpPr>
        <p:spPr>
          <a:xfrm rot="8319396">
            <a:off x="8885606" y="3680895"/>
            <a:ext cx="663940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39158-A7CA-DE1C-3AD9-4484D493F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837" y="2556085"/>
            <a:ext cx="7772400" cy="258677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4F5458D7-6FF4-58B5-0F87-AEE13B553325}"/>
              </a:ext>
            </a:extLst>
          </p:cNvPr>
          <p:cNvSpPr/>
          <p:nvPr/>
        </p:nvSpPr>
        <p:spPr>
          <a:xfrm rot="8319396">
            <a:off x="9096417" y="3185806"/>
            <a:ext cx="663940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317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1634"/>
            <a:ext cx="7772400" cy="125600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by Step</a:t>
            </a:r>
            <a:br>
              <a:rPr lang="en-US" dirty="0"/>
            </a:br>
            <a:r>
              <a:rPr lang="en-US" dirty="0"/>
              <a:t>How the process works: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599" y="1530930"/>
            <a:ext cx="5094250" cy="810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Link to HIPAA secure portal emailed to Ordering Podiatrist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30A6A-708F-921F-6121-8CDC7D9E4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998382"/>
            <a:ext cx="7772400" cy="3542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5B35F-077B-7358-7E11-0B0664DD6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530930"/>
            <a:ext cx="3556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1634"/>
            <a:ext cx="7772400" cy="125600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by Step</a:t>
            </a:r>
            <a:br>
              <a:rPr lang="en-US" dirty="0"/>
            </a:br>
            <a:r>
              <a:rPr lang="en-US" dirty="0"/>
              <a:t>How the process works: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8334" y="3026229"/>
            <a:ext cx="3785841" cy="144087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b="1" dirty="0"/>
              <a:t>Link to HIPAA secure portal emailed to Certifying Physician</a:t>
            </a:r>
          </a:p>
          <a:p>
            <a:r>
              <a:rPr lang="en-US" sz="2000" dirty="0"/>
              <a:t>Certifying Statement</a:t>
            </a:r>
          </a:p>
          <a:p>
            <a:r>
              <a:rPr lang="en-US" sz="2000" dirty="0"/>
              <a:t>Relevant Medical Records (physician exam findings)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10596-AC78-2751-E7D7-88C655859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51733"/>
            <a:ext cx="5479446" cy="5105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7FE6F0-0324-C718-6AB6-39A9012A13C0}"/>
              </a:ext>
            </a:extLst>
          </p:cNvPr>
          <p:cNvSpPr txBox="1"/>
          <p:nvPr/>
        </p:nvSpPr>
        <p:spPr>
          <a:xfrm>
            <a:off x="8846290" y="717931"/>
            <a:ext cx="32081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9666"/>
                </a:solidFill>
                <a:latin typeface="Calibri"/>
                <a:cs typeface="Calibri"/>
              </a:rPr>
              <a:t>Much easier for 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9666"/>
                </a:solidFill>
                <a:latin typeface="Calibri"/>
                <a:cs typeface="Calibri"/>
              </a:rPr>
              <a:t>HIPAA secure portal!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9666"/>
                </a:solidFill>
                <a:latin typeface="Calibri"/>
                <a:cs typeface="Calibri"/>
              </a:rPr>
              <a:t>No printing!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9666"/>
                </a:solidFill>
                <a:latin typeface="Calibri"/>
                <a:cs typeface="Calibri"/>
              </a:rPr>
              <a:t>No signing!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9666"/>
                </a:solidFill>
                <a:latin typeface="Calibri"/>
                <a:cs typeface="Calibri"/>
              </a:rPr>
              <a:t>No faxing!</a:t>
            </a:r>
          </a:p>
        </p:txBody>
      </p:sp>
    </p:spTree>
    <p:extLst>
      <p:ext uri="{BB962C8B-B14F-4D97-AF65-F5344CB8AC3E}">
        <p14:creationId xmlns:p14="http://schemas.microsoft.com/office/powerpoint/2010/main" val="600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1634"/>
            <a:ext cx="7772400" cy="125600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by Step</a:t>
            </a:r>
            <a:br>
              <a:rPr lang="en-US" dirty="0"/>
            </a:br>
            <a:r>
              <a:rPr lang="en-US" dirty="0"/>
              <a:t>How the process works: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6600" y="2976958"/>
            <a:ext cx="4889810" cy="1884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Link to HIPAA secure portal emailed to Certifying Physician</a:t>
            </a:r>
          </a:p>
          <a:p>
            <a:r>
              <a:rPr lang="en-US" sz="2000" dirty="0"/>
              <a:t>Certifying Statement</a:t>
            </a:r>
          </a:p>
          <a:p>
            <a:r>
              <a:rPr lang="en-US" sz="2000" dirty="0"/>
              <a:t>Relevant Medical Records (physician exam findings)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71E63-EEF0-1B07-C66F-0B670FF64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61" y="1417638"/>
            <a:ext cx="4372633" cy="5263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B0BABF-16BE-BCD7-618F-26D2D41D25AC}"/>
              </a:ext>
            </a:extLst>
          </p:cNvPr>
          <p:cNvSpPr txBox="1"/>
          <p:nvPr/>
        </p:nvSpPr>
        <p:spPr>
          <a:xfrm>
            <a:off x="8886175" y="1048791"/>
            <a:ext cx="28486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Much easier for 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HIPAA secure portal!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printing!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signing!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faxing!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1634"/>
            <a:ext cx="7772400" cy="125600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by Step</a:t>
            </a:r>
            <a:br>
              <a:rPr lang="en-US" dirty="0"/>
            </a:br>
            <a:r>
              <a:rPr lang="en-US" dirty="0"/>
              <a:t>How the process works: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6599" y="4959929"/>
            <a:ext cx="3964259" cy="15969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/>
              <a:t>Link to HIPAA secure portal emailed to Certifying Physician</a:t>
            </a:r>
          </a:p>
          <a:p>
            <a:r>
              <a:rPr lang="en-US" sz="2000" dirty="0"/>
              <a:t>Relevant Medical Records (physician exam findings)</a:t>
            </a:r>
          </a:p>
          <a:p>
            <a:r>
              <a:rPr lang="en-US" sz="2000" dirty="0"/>
              <a:t>Certifying Statement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7B3B0-D383-ACFB-3CCE-1A52A58F3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151" y="1590164"/>
            <a:ext cx="6623901" cy="3134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904624-DE92-10F2-581A-6417FEF40B57}"/>
              </a:ext>
            </a:extLst>
          </p:cNvPr>
          <p:cNvSpPr txBox="1"/>
          <p:nvPr/>
        </p:nvSpPr>
        <p:spPr>
          <a:xfrm>
            <a:off x="8854280" y="1574194"/>
            <a:ext cx="29437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Much easier for 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HIPAA secure portal!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printing!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signing!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faxing!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0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1634"/>
            <a:ext cx="7772400" cy="125600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by Step</a:t>
            </a:r>
            <a:br>
              <a:rPr lang="en-US" dirty="0"/>
            </a:br>
            <a:r>
              <a:rPr lang="en-US" dirty="0"/>
              <a:t>How the process works: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66B89-F558-9A56-B57F-E689BA4B0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76401"/>
            <a:ext cx="6956214" cy="454607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4606080-7CD3-2421-7F46-F791D38747AA}"/>
              </a:ext>
            </a:extLst>
          </p:cNvPr>
          <p:cNvSpPr/>
          <p:nvPr/>
        </p:nvSpPr>
        <p:spPr>
          <a:xfrm>
            <a:off x="5829300" y="2988734"/>
            <a:ext cx="4762500" cy="745067"/>
          </a:xfrm>
          <a:prstGeom prst="roundRect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Includes: Attestation that MD DO agrees with findings by podiatrist and will keep a copy of this exam as part of their medical records.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3A8FE629-B112-3F2A-7BAC-0578F609EAA6}"/>
              </a:ext>
            </a:extLst>
          </p:cNvPr>
          <p:cNvSpPr/>
          <p:nvPr/>
        </p:nvSpPr>
        <p:spPr>
          <a:xfrm rot="13131940">
            <a:off x="1440007" y="4203812"/>
            <a:ext cx="1013880" cy="575732"/>
          </a:xfrm>
          <a:prstGeom prst="lef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839F8312-2BC9-6DB4-2E88-4DB0897C83A4}"/>
              </a:ext>
            </a:extLst>
          </p:cNvPr>
          <p:cNvSpPr/>
          <p:nvPr/>
        </p:nvSpPr>
        <p:spPr>
          <a:xfrm rot="13131940">
            <a:off x="1702859" y="1181807"/>
            <a:ext cx="1013880" cy="575732"/>
          </a:xfrm>
          <a:prstGeom prst="lef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6B9BC-BC34-2F97-75F1-5143A789887B}"/>
              </a:ext>
            </a:extLst>
          </p:cNvPr>
          <p:cNvSpPr txBox="1"/>
          <p:nvPr/>
        </p:nvSpPr>
        <p:spPr>
          <a:xfrm>
            <a:off x="9297479" y="957504"/>
            <a:ext cx="26789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Much easier for 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HIPAA secure portal!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printing!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signing!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faxing!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break it 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8017" y="1460758"/>
            <a:ext cx="8229600" cy="37095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Medicare Compliance Documentation of </a:t>
            </a:r>
            <a:r>
              <a:rPr lang="en-US" b="1" dirty="0"/>
              <a:t>DPM</a:t>
            </a:r>
            <a:r>
              <a:rPr lang="en-US" dirty="0"/>
              <a:t> Shoe Supplier</a:t>
            </a:r>
          </a:p>
        </p:txBody>
      </p:sp>
      <p:sp>
        <p:nvSpPr>
          <p:cNvPr id="7" name="Right Arrow Callout 6"/>
          <p:cNvSpPr/>
          <p:nvPr/>
        </p:nvSpPr>
        <p:spPr>
          <a:xfrm>
            <a:off x="512956" y="2133601"/>
            <a:ext cx="2005582" cy="140282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675"/>
            </a:avLst>
          </a:prstGeom>
          <a:solidFill>
            <a:srgbClr val="A3E2C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9666"/>
                </a:solidFill>
              </a:rPr>
              <a:t>From DPM / Supplier</a:t>
            </a:r>
          </a:p>
          <a:p>
            <a:pPr algn="ctr"/>
            <a:r>
              <a:rPr lang="en-US" sz="1600" b="1" i="1" dirty="0">
                <a:solidFill>
                  <a:srgbClr val="009666"/>
                </a:solidFill>
              </a:rPr>
              <a:t>fitting visit</a:t>
            </a:r>
          </a:p>
        </p:txBody>
      </p:sp>
      <p:sp>
        <p:nvSpPr>
          <p:cNvPr id="8" name="Right Arrow Callout 7"/>
          <p:cNvSpPr/>
          <p:nvPr/>
        </p:nvSpPr>
        <p:spPr>
          <a:xfrm>
            <a:off x="512956" y="3705762"/>
            <a:ext cx="2005582" cy="132343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029"/>
            </a:avLst>
          </a:prstGeom>
          <a:solidFill>
            <a:srgbClr val="A3E2C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9666"/>
                </a:solidFill>
              </a:rPr>
              <a:t>From </a:t>
            </a:r>
            <a:r>
              <a:rPr lang="en-US" sz="2000" b="1" dirty="0">
                <a:solidFill>
                  <a:srgbClr val="009666"/>
                </a:solidFill>
              </a:rPr>
              <a:t>MD/DO</a:t>
            </a:r>
          </a:p>
        </p:txBody>
      </p:sp>
      <p:sp>
        <p:nvSpPr>
          <p:cNvPr id="11" name="Folded Corner 10"/>
          <p:cNvSpPr/>
          <p:nvPr/>
        </p:nvSpPr>
        <p:spPr>
          <a:xfrm flipH="1">
            <a:off x="2566250" y="2432746"/>
            <a:ext cx="3470275" cy="834558"/>
          </a:xfrm>
          <a:prstGeom prst="foldedCorner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cs typeface="Calibri"/>
              </a:rPr>
              <a:t>Foot / Pre-fitting evaluation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cs typeface="Calibri"/>
              </a:rPr>
              <a:t>Rx</a:t>
            </a:r>
          </a:p>
        </p:txBody>
      </p:sp>
      <p:sp>
        <p:nvSpPr>
          <p:cNvPr id="12" name="Folded Corner 11"/>
          <p:cNvSpPr/>
          <p:nvPr/>
        </p:nvSpPr>
        <p:spPr>
          <a:xfrm flipH="1">
            <a:off x="2566252" y="3858161"/>
            <a:ext cx="3470275" cy="1018639"/>
          </a:xfrm>
          <a:prstGeom prst="foldedCorner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cs typeface="Calibri"/>
              </a:rPr>
              <a:t>Foot evaluation / Co-sign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cs typeface="Calibri"/>
              </a:rPr>
              <a:t>Certifying Statement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cs typeface="Calibri"/>
              </a:rPr>
              <a:t>Relevant Medical Records</a:t>
            </a:r>
          </a:p>
        </p:txBody>
      </p:sp>
      <p:sp>
        <p:nvSpPr>
          <p:cNvPr id="5" name="Right Arrow Callout 4">
            <a:extLst>
              <a:ext uri="{FF2B5EF4-FFF2-40B4-BE49-F238E27FC236}">
                <a16:creationId xmlns:a16="http://schemas.microsoft.com/office/drawing/2014/main" id="{DA423417-A3E8-EFBC-2370-FF1B00F473FF}"/>
              </a:ext>
            </a:extLst>
          </p:cNvPr>
          <p:cNvSpPr/>
          <p:nvPr/>
        </p:nvSpPr>
        <p:spPr>
          <a:xfrm>
            <a:off x="512956" y="5121275"/>
            <a:ext cx="2053296" cy="151370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675"/>
            </a:avLst>
          </a:prstGeom>
          <a:solidFill>
            <a:srgbClr val="A3E2C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9666"/>
                </a:solidFill>
              </a:rPr>
              <a:t>From </a:t>
            </a:r>
          </a:p>
          <a:p>
            <a:pPr algn="ctr"/>
            <a:r>
              <a:rPr lang="en-US" sz="2400" b="1" dirty="0">
                <a:solidFill>
                  <a:srgbClr val="009666"/>
                </a:solidFill>
              </a:rPr>
              <a:t>DPM / Supplier</a:t>
            </a:r>
          </a:p>
          <a:p>
            <a:pPr algn="ctr"/>
            <a:r>
              <a:rPr lang="en-US" sz="1600" b="1" i="1" dirty="0">
                <a:solidFill>
                  <a:srgbClr val="009666"/>
                </a:solidFill>
              </a:rPr>
              <a:t>Dispensing  visit</a:t>
            </a:r>
          </a:p>
        </p:txBody>
      </p:sp>
      <p:sp>
        <p:nvSpPr>
          <p:cNvPr id="6" name="Folded Corner 5">
            <a:extLst>
              <a:ext uri="{FF2B5EF4-FFF2-40B4-BE49-F238E27FC236}">
                <a16:creationId xmlns:a16="http://schemas.microsoft.com/office/drawing/2014/main" id="{404AC89E-79CD-6375-F92D-6EA6BF803B99}"/>
              </a:ext>
            </a:extLst>
          </p:cNvPr>
          <p:cNvSpPr/>
          <p:nvPr/>
        </p:nvSpPr>
        <p:spPr>
          <a:xfrm flipH="1">
            <a:off x="2566252" y="5429610"/>
            <a:ext cx="3470274" cy="863416"/>
          </a:xfrm>
          <a:prstGeom prst="foldedCorner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chemeClr val="bg1"/>
                </a:solidFill>
                <a:cs typeface="Calibri"/>
              </a:rPr>
              <a:t>Certificate of Receipt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chemeClr val="bg1"/>
                </a:solidFill>
                <a:cs typeface="Calibri"/>
              </a:rPr>
              <a:t>Dispensing SOAP Notes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864406-0648-6AB5-AA6F-BF6091F04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631" y="2999839"/>
            <a:ext cx="6119369" cy="21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3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1634"/>
            <a:ext cx="7772400" cy="125600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by Step</a:t>
            </a:r>
            <a:br>
              <a:rPr lang="en-US" dirty="0"/>
            </a:br>
            <a:r>
              <a:rPr lang="en-US" dirty="0"/>
              <a:t>How the process works: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83490-5172-F08C-F898-6D85BEC1B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328" y="1417638"/>
            <a:ext cx="7152872" cy="4847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8B2A7A-BDB7-2A8F-F3D1-B3A1DD11B149}"/>
              </a:ext>
            </a:extLst>
          </p:cNvPr>
          <p:cNvSpPr txBox="1"/>
          <p:nvPr/>
        </p:nvSpPr>
        <p:spPr>
          <a:xfrm>
            <a:off x="9601200" y="415243"/>
            <a:ext cx="2509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Much easier for 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HIPAA secure portal!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printing!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signing!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faxing!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1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381" y="161634"/>
            <a:ext cx="11270512" cy="125600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by Step</a:t>
            </a:r>
            <a:br>
              <a:rPr lang="en-US" dirty="0"/>
            </a:br>
            <a:r>
              <a:rPr lang="en-US" dirty="0"/>
              <a:t>Diabetic Foot Exam, Certifying Statement: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8DC51-011D-6E6A-DFD7-B852E9D04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417638"/>
            <a:ext cx="7772400" cy="492492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3C61957-460F-D0A2-FBEC-D784175D72AC}"/>
              </a:ext>
            </a:extLst>
          </p:cNvPr>
          <p:cNvSpPr/>
          <p:nvPr/>
        </p:nvSpPr>
        <p:spPr>
          <a:xfrm>
            <a:off x="5981701" y="3737702"/>
            <a:ext cx="4762500" cy="745067"/>
          </a:xfrm>
          <a:prstGeom prst="roundRect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Includes: Date of last visit for diabetes management and allows electronic signature by certifying physician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74F3CF3B-430A-794F-2F20-F7291AF0FF9B}"/>
              </a:ext>
            </a:extLst>
          </p:cNvPr>
          <p:cNvSpPr/>
          <p:nvPr/>
        </p:nvSpPr>
        <p:spPr>
          <a:xfrm>
            <a:off x="8171963" y="1389315"/>
            <a:ext cx="1013880" cy="575732"/>
          </a:xfrm>
          <a:prstGeom prst="lef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DF00C9C4-4F6B-9E75-9A94-18CB7BC1B33C}"/>
              </a:ext>
            </a:extLst>
          </p:cNvPr>
          <p:cNvSpPr/>
          <p:nvPr/>
        </p:nvSpPr>
        <p:spPr>
          <a:xfrm rot="13131940">
            <a:off x="1855260" y="1930775"/>
            <a:ext cx="1013880" cy="575732"/>
          </a:xfrm>
          <a:prstGeom prst="lef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850ACB-DA6F-1488-CD84-6AA66CF3A7E6}"/>
              </a:ext>
            </a:extLst>
          </p:cNvPr>
          <p:cNvSpPr txBox="1"/>
          <p:nvPr/>
        </p:nvSpPr>
        <p:spPr>
          <a:xfrm>
            <a:off x="2438400" y="4875075"/>
            <a:ext cx="33528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666"/>
                </a:solidFill>
              </a:rPr>
              <a:t>Diabetic Foot Exam, Certifying Statement</a:t>
            </a: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Automatically emailed back to DPM once completed, electronically signed and dated.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B7501F-52D1-1CB9-59F4-3F49ABD98419}"/>
              </a:ext>
            </a:extLst>
          </p:cNvPr>
          <p:cNvSpPr txBox="1"/>
          <p:nvPr/>
        </p:nvSpPr>
        <p:spPr>
          <a:xfrm>
            <a:off x="6553200" y="2209800"/>
            <a:ext cx="4097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Only allow dates within 4 1/5 months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119ECB-236D-50FE-989B-E60906FA6A59}"/>
              </a:ext>
            </a:extLst>
          </p:cNvPr>
          <p:cNvSpPr txBox="1"/>
          <p:nvPr/>
        </p:nvSpPr>
        <p:spPr>
          <a:xfrm>
            <a:off x="9344722" y="4817125"/>
            <a:ext cx="26381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Much easier for 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HIPAA secure portal!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printing!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signing!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009666"/>
                </a:solidFill>
                <a:latin typeface="Calibri"/>
                <a:cs typeface="Calibri"/>
              </a:rPr>
              <a:t>No faxing!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6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772400" cy="1189038"/>
          </a:xfrm>
        </p:spPr>
        <p:txBody>
          <a:bodyPr>
            <a:normAutofit fontScale="90000"/>
          </a:bodyPr>
          <a:lstStyle/>
          <a:p>
            <a:r>
              <a:rPr lang="en-US" dirty="0"/>
              <a:t>Step by Step</a:t>
            </a:r>
            <a:br>
              <a:rPr lang="en-US" dirty="0"/>
            </a:br>
            <a:r>
              <a:rPr lang="en-US" dirty="0"/>
              <a:t>How the process works: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382000" cy="874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Optional Request to MD to attach chart notes from diabetes management visit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C1DD2-ED9B-A6F8-6C53-39F99D639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184458"/>
            <a:ext cx="6324600" cy="4618841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A8DE1F44-ECD6-0945-811A-24595BD180F0}"/>
              </a:ext>
            </a:extLst>
          </p:cNvPr>
          <p:cNvSpPr/>
          <p:nvPr/>
        </p:nvSpPr>
        <p:spPr>
          <a:xfrm rot="2524673">
            <a:off x="5454095" y="5394024"/>
            <a:ext cx="1127195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10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1634"/>
            <a:ext cx="7772400" cy="1256004"/>
          </a:xfrm>
        </p:spPr>
        <p:txBody>
          <a:bodyPr>
            <a:normAutofit fontScale="90000"/>
          </a:bodyPr>
          <a:lstStyle/>
          <a:p>
            <a:r>
              <a:rPr lang="en-US" dirty="0"/>
              <a:t>Step by Step</a:t>
            </a:r>
            <a:br>
              <a:rPr lang="en-US" dirty="0"/>
            </a:br>
            <a:r>
              <a:rPr lang="en-US" dirty="0"/>
              <a:t>How the process works: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10596-AC78-2751-E7D7-88C655859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51733"/>
            <a:ext cx="5479446" cy="5105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7FE6F0-0324-C718-6AB6-39A9012A13C0}"/>
              </a:ext>
            </a:extLst>
          </p:cNvPr>
          <p:cNvSpPr txBox="1"/>
          <p:nvPr/>
        </p:nvSpPr>
        <p:spPr>
          <a:xfrm>
            <a:off x="7259450" y="1297792"/>
            <a:ext cx="482104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9666"/>
                </a:solidFill>
                <a:latin typeface="Calibri"/>
                <a:cs typeface="Calibri"/>
              </a:rPr>
              <a:t>If MD not willing to share email address: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9666"/>
                </a:solidFill>
                <a:latin typeface="Calibri"/>
                <a:cs typeface="Calibri"/>
              </a:rPr>
              <a:t>Enter DPM email in place of 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9666"/>
                </a:solidFill>
                <a:latin typeface="Calibri"/>
                <a:cs typeface="Calibri"/>
              </a:rPr>
              <a:t>Link to compliance docs sent to DPM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9666"/>
                </a:solidFill>
                <a:latin typeface="Calibri"/>
                <a:cs typeface="Calibri"/>
              </a:rPr>
              <a:t>DPM to print docs and fax to 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9666"/>
                </a:solidFill>
                <a:latin typeface="Calibri"/>
                <a:cs typeface="Calibri"/>
              </a:rPr>
              <a:t>DPM to follow up with 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rgbClr val="009666"/>
                </a:solidFill>
                <a:latin typeface="Calibri"/>
                <a:cs typeface="Calibri"/>
              </a:rPr>
              <a:t>Notifiy</a:t>
            </a:r>
            <a:r>
              <a:rPr lang="en-US" sz="2800" b="1" i="1" dirty="0">
                <a:solidFill>
                  <a:srgbClr val="009666"/>
                </a:solidFill>
                <a:latin typeface="Calibri"/>
                <a:cs typeface="Calibri"/>
              </a:rPr>
              <a:t> </a:t>
            </a:r>
            <a:r>
              <a:rPr lang="en-US" sz="2800" b="1" i="1" dirty="0" err="1">
                <a:solidFill>
                  <a:srgbClr val="009666"/>
                </a:solidFill>
                <a:latin typeface="Calibri"/>
                <a:cs typeface="Calibri"/>
              </a:rPr>
              <a:t>OrthoFeet</a:t>
            </a:r>
            <a:r>
              <a:rPr lang="en-US" sz="2800" b="1" i="1" dirty="0">
                <a:solidFill>
                  <a:srgbClr val="009666"/>
                </a:solidFill>
                <a:latin typeface="Calibri"/>
                <a:cs typeface="Calibri"/>
              </a:rPr>
              <a:t> when docs procured and approved.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9666"/>
                </a:solidFill>
                <a:latin typeface="Calibri"/>
                <a:cs typeface="Calibri"/>
              </a:rPr>
              <a:t>Shoes / inserts shipped </a:t>
            </a:r>
          </a:p>
        </p:txBody>
      </p:sp>
    </p:spTree>
    <p:extLst>
      <p:ext uri="{BB962C8B-B14F-4D97-AF65-F5344CB8AC3E}">
        <p14:creationId xmlns:p14="http://schemas.microsoft.com/office/powerpoint/2010/main" val="348332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772400" cy="1189038"/>
          </a:xfrm>
        </p:spPr>
        <p:txBody>
          <a:bodyPr>
            <a:normAutofit fontScale="90000"/>
          </a:bodyPr>
          <a:lstStyle/>
          <a:p>
            <a:r>
              <a:rPr lang="en-US" dirty="0"/>
              <a:t>Step by Step</a:t>
            </a:r>
            <a:br>
              <a:rPr lang="en-US" dirty="0"/>
            </a:br>
            <a:r>
              <a:rPr lang="en-US" dirty="0"/>
              <a:t>How the process works: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382000" cy="874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Once compliance documents received from MD, link to HIPAA secure portal emailed to DPM / Supplier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8DE1F44-ECD6-0945-811A-24595BD180F0}"/>
              </a:ext>
            </a:extLst>
          </p:cNvPr>
          <p:cNvSpPr/>
          <p:nvPr/>
        </p:nvSpPr>
        <p:spPr>
          <a:xfrm rot="2524673">
            <a:off x="3701494" y="2528075"/>
            <a:ext cx="1127195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E8ADB-D643-74E1-7EB0-0334A2CE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381" y="2209800"/>
            <a:ext cx="403217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4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772400" cy="1189038"/>
          </a:xfrm>
        </p:spPr>
        <p:txBody>
          <a:bodyPr>
            <a:normAutofit fontScale="90000"/>
          </a:bodyPr>
          <a:lstStyle/>
          <a:p>
            <a:r>
              <a:rPr lang="en-US" dirty="0"/>
              <a:t>Step by Step</a:t>
            </a:r>
            <a:br>
              <a:rPr lang="en-US" dirty="0"/>
            </a:br>
            <a:r>
              <a:rPr lang="en-US" dirty="0"/>
              <a:t>How the process works: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382000" cy="874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Signed Foot Exam, Signed Certifying Statement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45B0F-64EB-88DD-7222-F877B37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2171246"/>
            <a:ext cx="7772400" cy="3085831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A8DE1F44-ECD6-0945-811A-24595BD180F0}"/>
              </a:ext>
            </a:extLst>
          </p:cNvPr>
          <p:cNvSpPr/>
          <p:nvPr/>
        </p:nvSpPr>
        <p:spPr>
          <a:xfrm rot="2524673">
            <a:off x="1872510" y="3042774"/>
            <a:ext cx="1127195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79B001-EDF7-9C57-9D7E-F9CA992E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291451"/>
            <a:ext cx="5181600" cy="25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9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772400" cy="1189038"/>
          </a:xfrm>
        </p:spPr>
        <p:txBody>
          <a:bodyPr>
            <a:normAutofit fontScale="90000"/>
          </a:bodyPr>
          <a:lstStyle/>
          <a:p>
            <a:r>
              <a:rPr lang="en-US" dirty="0"/>
              <a:t>Last Link to HIPPA secure portal emailed back to DPM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8DE1F44-ECD6-0945-811A-24595BD180F0}"/>
              </a:ext>
            </a:extLst>
          </p:cNvPr>
          <p:cNvSpPr/>
          <p:nvPr/>
        </p:nvSpPr>
        <p:spPr>
          <a:xfrm rot="2524673">
            <a:off x="5454095" y="5394024"/>
            <a:ext cx="1127195" cy="337150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64DE9-8A89-375C-614F-312DB6C7B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1676400"/>
            <a:ext cx="3831435" cy="4800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B8ADE4-994D-D979-E1A5-EDB41CE63564}"/>
              </a:ext>
            </a:extLst>
          </p:cNvPr>
          <p:cNvSpPr txBox="1"/>
          <p:nvPr/>
        </p:nvSpPr>
        <p:spPr>
          <a:xfrm>
            <a:off x="6248401" y="2551837"/>
            <a:ext cx="38314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666"/>
                </a:solidFill>
              </a:rPr>
              <a:t>Contains:</a:t>
            </a: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Diabetic Foot Exam, signed by MD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Statement of Certifying Physician, signed by MD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666"/>
                </a:solidFill>
                <a:latin typeface="Calibri"/>
                <a:cs typeface="Calibri"/>
              </a:rPr>
              <a:t>MD chart notes (if attached)</a:t>
            </a:r>
          </a:p>
        </p:txBody>
      </p:sp>
    </p:spTree>
    <p:extLst>
      <p:ext uri="{BB962C8B-B14F-4D97-AF65-F5344CB8AC3E}">
        <p14:creationId xmlns:p14="http://schemas.microsoft.com/office/powerpoint/2010/main" val="7988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73176"/>
            <a:ext cx="7772400" cy="1244463"/>
          </a:xfrm>
        </p:spPr>
        <p:txBody>
          <a:bodyPr>
            <a:normAutofit fontScale="90000"/>
          </a:bodyPr>
          <a:lstStyle/>
          <a:p>
            <a:r>
              <a:rPr lang="en-US" dirty="0"/>
              <a:t>Also contains Dispensing Visit 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998" y="1447800"/>
            <a:ext cx="7921002" cy="2138210"/>
          </a:xfrm>
        </p:spPr>
        <p:txBody>
          <a:bodyPr>
            <a:noAutofit/>
          </a:bodyPr>
          <a:lstStyle/>
          <a:p>
            <a:pPr marL="285750" indent="-285750"/>
            <a:r>
              <a:rPr lang="en-US" sz="2000" b="1" i="1" dirty="0">
                <a:solidFill>
                  <a:srgbClr val="009666"/>
                </a:solidFill>
                <a:latin typeface="Calibri"/>
                <a:cs typeface="Calibri"/>
              </a:rPr>
              <a:t>DMEPOS Supplier Standards</a:t>
            </a:r>
          </a:p>
          <a:p>
            <a:pPr marL="285750" indent="-285750"/>
            <a:r>
              <a:rPr lang="en-US" sz="2000" b="1" i="1" dirty="0">
                <a:solidFill>
                  <a:srgbClr val="009666"/>
                </a:solidFill>
                <a:latin typeface="Calibri"/>
                <a:cs typeface="Calibri"/>
              </a:rPr>
              <a:t>Proof of Delivery / Certificate of Receipt</a:t>
            </a:r>
          </a:p>
          <a:p>
            <a:pPr marL="285750" indent="-285750"/>
            <a:r>
              <a:rPr lang="en-US" sz="2000" b="1" i="1" dirty="0">
                <a:solidFill>
                  <a:srgbClr val="009666"/>
                </a:solidFill>
                <a:latin typeface="Calibri"/>
                <a:cs typeface="Calibri"/>
              </a:rPr>
              <a:t>Documentation of In-person Fitting</a:t>
            </a:r>
          </a:p>
          <a:p>
            <a:pPr marL="285750" indent="-285750"/>
            <a:endParaRPr lang="en-US" sz="2000" b="1" i="1" dirty="0">
              <a:solidFill>
                <a:srgbClr val="009666"/>
              </a:solidFill>
              <a:latin typeface="Calibri"/>
              <a:cs typeface="Calibri"/>
            </a:endParaRPr>
          </a:p>
          <a:p>
            <a:pPr marL="285750" indent="-285750"/>
            <a:endParaRPr lang="en-US" sz="2000" b="1" i="1" dirty="0">
              <a:solidFill>
                <a:srgbClr val="009666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D4635-68B2-D680-B190-A5B747596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277952"/>
            <a:ext cx="7772400" cy="35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73176"/>
            <a:ext cx="7772400" cy="1244463"/>
          </a:xfrm>
        </p:spPr>
        <p:txBody>
          <a:bodyPr>
            <a:normAutofit/>
          </a:bodyPr>
          <a:lstStyle/>
          <a:p>
            <a:r>
              <a:rPr lang="en-US" dirty="0"/>
              <a:t>Dispensing Visit: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998" y="1371600"/>
            <a:ext cx="4681050" cy="1452410"/>
          </a:xfrm>
        </p:spPr>
        <p:txBody>
          <a:bodyPr>
            <a:noAutofit/>
          </a:bodyPr>
          <a:lstStyle/>
          <a:p>
            <a:pPr marL="285750" indent="-285750"/>
            <a:r>
              <a:rPr lang="en-US" sz="2000" b="1" i="1" dirty="0">
                <a:solidFill>
                  <a:srgbClr val="009666"/>
                </a:solidFill>
                <a:latin typeface="Calibri"/>
                <a:cs typeface="Calibri"/>
              </a:rPr>
              <a:t>Proof of Delivery / Certificate of Receipt</a:t>
            </a:r>
          </a:p>
          <a:p>
            <a:pPr marL="285750" indent="-285750"/>
            <a:r>
              <a:rPr lang="en-US" sz="2000" b="1" i="1" dirty="0">
                <a:solidFill>
                  <a:srgbClr val="009666"/>
                </a:solidFill>
                <a:latin typeface="Calibri"/>
                <a:cs typeface="Calibri"/>
              </a:rPr>
              <a:t>Documentation of In-person Fitting</a:t>
            </a:r>
          </a:p>
          <a:p>
            <a:pPr marL="285750" indent="-285750"/>
            <a:r>
              <a:rPr lang="en-US" sz="2000" b="1" i="1" dirty="0">
                <a:solidFill>
                  <a:srgbClr val="009666"/>
                </a:solidFill>
                <a:latin typeface="Calibri"/>
                <a:cs typeface="Calibri"/>
              </a:rPr>
              <a:t>DMEPOS Supplier Standards</a:t>
            </a:r>
          </a:p>
          <a:p>
            <a:pPr marL="285750" indent="-285750"/>
            <a:endParaRPr lang="en-US" sz="2000" b="1" i="1" dirty="0">
              <a:solidFill>
                <a:srgbClr val="009666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E7D30-904C-A39C-572E-78BE3D07E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68" y="2616063"/>
            <a:ext cx="3490732" cy="3071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5A4379-1B9D-D153-CC0C-CBDE7579D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634" y="3429001"/>
            <a:ext cx="3697152" cy="3152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47AFA-6B31-452C-2979-AEC36E93C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3846756"/>
            <a:ext cx="3295568" cy="301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>
            <a:extLst>
              <a:ext uri="{FF2B5EF4-FFF2-40B4-BE49-F238E27FC236}">
                <a16:creationId xmlns:a16="http://schemas.microsoft.com/office/drawing/2014/main" id="{6B0691C2-BCFA-424F-8977-CC641D013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37160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			</a:t>
            </a:r>
          </a:p>
        </p:txBody>
      </p:sp>
      <p:sp>
        <p:nvSpPr>
          <p:cNvPr id="37891" name="Rectangle 5">
            <a:extLst>
              <a:ext uri="{FF2B5EF4-FFF2-40B4-BE49-F238E27FC236}">
                <a16:creationId xmlns:a16="http://schemas.microsoft.com/office/drawing/2014/main" id="{6F619856-A081-AE48-83BE-15A71095B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133600"/>
            <a:ext cx="20955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4400">
              <a:solidFill>
                <a:srgbClr val="DF6F29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4400">
              <a:solidFill>
                <a:srgbClr val="DF6F2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5D93C-0C68-C945-86AF-9ADB42798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Roles and Responsibilities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DAA8-F3D1-EF4F-B4C9-830ECE18BF7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28800" y="1295400"/>
            <a:ext cx="8534400" cy="5334000"/>
          </a:xfrm>
        </p:spPr>
        <p:txBody>
          <a:bodyPr/>
          <a:lstStyle/>
          <a:p>
            <a:r>
              <a:rPr lang="en-US" b="1" dirty="0"/>
              <a:t>Front Office / Scheduling  </a:t>
            </a:r>
          </a:p>
          <a:p>
            <a:pPr lvl="1"/>
            <a:r>
              <a:rPr lang="en-US" sz="1600" dirty="0"/>
              <a:t>Identifies patients with diabetes to ensure that they are provided an annual diabetic foot exam.</a:t>
            </a:r>
            <a:endParaRPr lang="en-US" dirty="0"/>
          </a:p>
          <a:p>
            <a:r>
              <a:rPr lang="en-US" b="1" dirty="0"/>
              <a:t>Podiatrist</a:t>
            </a:r>
          </a:p>
          <a:p>
            <a:pPr lvl="1"/>
            <a:r>
              <a:rPr lang="en-US" sz="1600" dirty="0"/>
              <a:t>Performs Diabetic Foot Exam </a:t>
            </a:r>
          </a:p>
          <a:p>
            <a:pPr lvl="1"/>
            <a:r>
              <a:rPr lang="en-US" sz="1600" dirty="0"/>
              <a:t>Prescribes shoes when qualifying risk factors present.</a:t>
            </a:r>
          </a:p>
          <a:p>
            <a:pPr lvl="1"/>
            <a:r>
              <a:rPr lang="en-US" sz="1600" dirty="0"/>
              <a:t>Supervises shoe selecting / dispensing</a:t>
            </a:r>
            <a:r>
              <a:rPr lang="en-US" dirty="0"/>
              <a:t>		</a:t>
            </a:r>
          </a:p>
          <a:p>
            <a:r>
              <a:rPr lang="en-US" b="1" dirty="0"/>
              <a:t>Shoe Selecting / Shoe Dispensing : </a:t>
            </a:r>
          </a:p>
          <a:p>
            <a:pPr lvl="1"/>
            <a:r>
              <a:rPr lang="en-US" sz="1600" dirty="0"/>
              <a:t>Selects the best shoes that are therapeutically appropriate and aesthetically acceptable.</a:t>
            </a:r>
          </a:p>
          <a:p>
            <a:pPr lvl="1"/>
            <a:r>
              <a:rPr lang="en-US" sz="1600" dirty="0"/>
              <a:t>Reiterates DPM’s message about shoes’ importance</a:t>
            </a:r>
          </a:p>
          <a:p>
            <a:r>
              <a:rPr lang="en-US" b="1" dirty="0"/>
              <a:t>Compliance / Prior Authorization </a:t>
            </a:r>
          </a:p>
          <a:p>
            <a:pPr lvl="1"/>
            <a:r>
              <a:rPr lang="en-US" sz="1600" dirty="0"/>
              <a:t>Ensures procurement of MD compliance documentation</a:t>
            </a:r>
          </a:p>
          <a:p>
            <a:pPr lvl="1"/>
            <a:r>
              <a:rPr lang="en-US" sz="1600" dirty="0"/>
              <a:t>Confirms prior authorization if Medicare Advantage</a:t>
            </a:r>
          </a:p>
          <a:p>
            <a:pPr lvl="1"/>
            <a:r>
              <a:rPr lang="en-US" sz="1600" dirty="0"/>
              <a:t>Responds to audits</a:t>
            </a:r>
          </a:p>
          <a:p>
            <a:pPr lvl="1"/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80608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10262"/>
            <a:ext cx="7772400" cy="1307376"/>
          </a:xfrm>
        </p:spPr>
        <p:txBody>
          <a:bodyPr>
            <a:normAutofit/>
          </a:bodyPr>
          <a:lstStyle/>
          <a:p>
            <a:r>
              <a:rPr lang="en-US" dirty="0"/>
              <a:t>Step by Step</a:t>
            </a:r>
            <a:br>
              <a:rPr lang="en-US" dirty="0"/>
            </a:br>
            <a:r>
              <a:rPr lang="en-US" dirty="0"/>
              <a:t>How the process works: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1600201"/>
            <a:ext cx="5029165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Every patient with diabetes should be scheduled for annual diabetes foot risk assessment (pre fitting exam)</a:t>
            </a:r>
          </a:p>
          <a:p>
            <a:r>
              <a:rPr lang="en-US" sz="2400" dirty="0"/>
              <a:t>Evaluation documents specified Medicare requirements for shoes / inserts: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Neurological exam</a:t>
            </a:r>
          </a:p>
          <a:p>
            <a:pPr lvl="1"/>
            <a:r>
              <a:rPr lang="en-US" dirty="0"/>
              <a:t>Vascular exam</a:t>
            </a:r>
          </a:p>
          <a:p>
            <a:pPr lvl="1"/>
            <a:r>
              <a:rPr lang="en-US" dirty="0"/>
              <a:t>Dermatological exam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C7C22D-7166-8347-87C6-72B82BBC8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766" y="1334865"/>
            <a:ext cx="3886235" cy="505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0"/>
            <a:ext cx="7772400" cy="2895600"/>
          </a:xfrm>
        </p:spPr>
        <p:txBody>
          <a:bodyPr>
            <a:normAutofit/>
          </a:bodyPr>
          <a:lstStyle/>
          <a:p>
            <a:r>
              <a:rPr lang="en-US" sz="2400" dirty="0"/>
              <a:t>Medicare has clearly provided information about documentation requirements </a:t>
            </a:r>
          </a:p>
          <a:p>
            <a:r>
              <a:rPr lang="en-US" sz="2400" dirty="0"/>
              <a:t>A solution exists such that DPM suppliers can confidently participate in the Medicare Therapeutic Shoe program...It’s OrthoFeet Compliance Check!</a:t>
            </a:r>
          </a:p>
        </p:txBody>
      </p:sp>
    </p:spTree>
    <p:extLst>
      <p:ext uri="{BB962C8B-B14F-4D97-AF65-F5344CB8AC3E}">
        <p14:creationId xmlns:p14="http://schemas.microsoft.com/office/powerpoint/2010/main" val="302915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81200" y="4549776"/>
            <a:ext cx="8229600" cy="1470025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762000"/>
            <a:ext cx="3773557" cy="360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95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Pre-Fitting Exam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quarter" idx="1"/>
          </p:nvPr>
        </p:nvSpPr>
        <p:spPr>
          <a:xfrm>
            <a:off x="1828800" y="1600200"/>
            <a:ext cx="4114800" cy="3352800"/>
          </a:xfrm>
        </p:spPr>
        <p:txBody>
          <a:bodyPr>
            <a:normAutofit/>
          </a:bodyPr>
          <a:lstStyle/>
          <a:p>
            <a:r>
              <a:rPr lang="en-US" sz="2400" dirty="0"/>
              <a:t>Patients having qualifying risk factors are fit for shoes and shoe selection made</a:t>
            </a:r>
          </a:p>
          <a:p>
            <a:r>
              <a:rPr lang="en-US" sz="2400" dirty="0"/>
              <a:t>If desire custom inserts, scan using iPad  </a:t>
            </a:r>
          </a:p>
          <a:p>
            <a:r>
              <a:rPr lang="en-US" sz="2400" dirty="0"/>
              <a:t>Enter  onto website, </a:t>
            </a:r>
            <a:r>
              <a:rPr lang="en-US" sz="2400" dirty="0" err="1"/>
              <a:t>OrthoFeet.shoes</a:t>
            </a:r>
            <a:endParaRPr lang="en-US" sz="2400" dirty="0"/>
          </a:p>
        </p:txBody>
      </p:sp>
      <p:pic>
        <p:nvPicPr>
          <p:cNvPr id="6" name="Screen+Shot+2012-01-13+at+1.16.31+AM.png 1">
            <a:extLst>
              <a:ext uri="{FF2B5EF4-FFF2-40B4-BE49-F238E27FC236}">
                <a16:creationId xmlns:a16="http://schemas.microsoft.com/office/drawing/2014/main" id="{C0697894-6E61-9847-B7CF-DB6CCA76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205" y="3036849"/>
            <a:ext cx="2305594" cy="3101024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ABF3B2-4FAA-9447-9F4D-6FF2A4DEE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405" y="983456"/>
            <a:ext cx="19177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0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8762"/>
            <a:ext cx="9144000" cy="1036638"/>
          </a:xfrm>
        </p:spPr>
        <p:txBody>
          <a:bodyPr/>
          <a:lstStyle/>
          <a:p>
            <a:r>
              <a:rPr lang="en-US" dirty="0" err="1"/>
              <a:t>OrthoFeet.shoes</a:t>
            </a:r>
            <a:r>
              <a:rPr lang="en-US" dirty="0"/>
              <a:t> </a:t>
            </a:r>
            <a:r>
              <a:rPr lang="en-US" sz="3200" i="1" dirty="0"/>
              <a:t>“Compliance Check”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DBE29-7BB2-5110-9E19-5FA79782E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629193"/>
            <a:ext cx="7772400" cy="4489683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9963D4A-7987-4342-98B5-FBCF586AF047}"/>
              </a:ext>
            </a:extLst>
          </p:cNvPr>
          <p:cNvSpPr/>
          <p:nvPr/>
        </p:nvSpPr>
        <p:spPr>
          <a:xfrm rot="7924490">
            <a:off x="5149622" y="3667536"/>
            <a:ext cx="1892759" cy="412994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59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8762"/>
            <a:ext cx="9144000" cy="1036638"/>
          </a:xfrm>
        </p:spPr>
        <p:txBody>
          <a:bodyPr/>
          <a:lstStyle/>
          <a:p>
            <a:r>
              <a:rPr lang="en-US" dirty="0" err="1"/>
              <a:t>OrthoFeet.shoes</a:t>
            </a:r>
            <a:r>
              <a:rPr lang="en-US" dirty="0"/>
              <a:t> </a:t>
            </a:r>
            <a:r>
              <a:rPr lang="en-US" sz="3200" i="1" dirty="0"/>
              <a:t>“Compliance Check”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49CBC-33B4-651F-0D53-571CABA8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543347"/>
            <a:ext cx="42291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8762"/>
            <a:ext cx="9144000" cy="1036638"/>
          </a:xfrm>
        </p:spPr>
        <p:txBody>
          <a:bodyPr/>
          <a:lstStyle/>
          <a:p>
            <a:r>
              <a:rPr lang="en-US" dirty="0" err="1"/>
              <a:t>OrthoFeet.shoes</a:t>
            </a:r>
            <a:r>
              <a:rPr lang="en-US" dirty="0"/>
              <a:t> </a:t>
            </a:r>
            <a:r>
              <a:rPr lang="en-US" sz="3200" i="1" dirty="0"/>
              <a:t>“Compliance Check”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B663B-F62A-094E-BB65-3192D0F3A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113" y="1650369"/>
            <a:ext cx="9144000" cy="1822174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9963D4A-7987-4342-98B5-FBCF586AF047}"/>
              </a:ext>
            </a:extLst>
          </p:cNvPr>
          <p:cNvSpPr/>
          <p:nvPr/>
        </p:nvSpPr>
        <p:spPr>
          <a:xfrm rot="688728">
            <a:off x="4136966" y="1555805"/>
            <a:ext cx="1892759" cy="412994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39F84-9419-014F-8132-E62D3A89B1E3}"/>
              </a:ext>
            </a:extLst>
          </p:cNvPr>
          <p:cNvSpPr txBox="1"/>
          <p:nvPr/>
        </p:nvSpPr>
        <p:spPr>
          <a:xfrm>
            <a:off x="2340430" y="1371600"/>
            <a:ext cx="207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“Add patient”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62E10-7AFA-DD41-9F8D-80A6DEE59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779058"/>
            <a:ext cx="3124200" cy="3563665"/>
          </a:xfrm>
          <a:prstGeom prst="rect">
            <a:avLst/>
          </a:prstGeom>
          <a:ln w="28575">
            <a:solidFill>
              <a:srgbClr val="6F99B5"/>
            </a:solidFill>
          </a:ln>
        </p:spPr>
      </p:pic>
    </p:spTree>
    <p:extLst>
      <p:ext uri="{BB962C8B-B14F-4D97-AF65-F5344CB8AC3E}">
        <p14:creationId xmlns:p14="http://schemas.microsoft.com/office/powerpoint/2010/main" val="316147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8762"/>
            <a:ext cx="9144000" cy="1036638"/>
          </a:xfrm>
        </p:spPr>
        <p:txBody>
          <a:bodyPr/>
          <a:lstStyle/>
          <a:p>
            <a:r>
              <a:rPr lang="en-US" dirty="0"/>
              <a:t>Form Type</a:t>
            </a:r>
            <a:endParaRPr lang="en-US" sz="32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B5EFB-60B0-E743-BFA6-4E501EB83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14" y="2549780"/>
            <a:ext cx="9144000" cy="339382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9963D4A-7987-4342-98B5-FBCF586AF047}"/>
              </a:ext>
            </a:extLst>
          </p:cNvPr>
          <p:cNvSpPr/>
          <p:nvPr/>
        </p:nvSpPr>
        <p:spPr>
          <a:xfrm rot="2474437">
            <a:off x="4272605" y="3041310"/>
            <a:ext cx="1687833" cy="522463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550094-B625-8540-AED1-3251FD037DCD}"/>
              </a:ext>
            </a:extLst>
          </p:cNvPr>
          <p:cNvSpPr/>
          <p:nvPr/>
        </p:nvSpPr>
        <p:spPr>
          <a:xfrm>
            <a:off x="3505200" y="1828800"/>
            <a:ext cx="1313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“Add order”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D0B625-F3A1-F543-9569-CEB85F5C5D84}"/>
              </a:ext>
            </a:extLst>
          </p:cNvPr>
          <p:cNvSpPr/>
          <p:nvPr/>
        </p:nvSpPr>
        <p:spPr>
          <a:xfrm>
            <a:off x="6096000" y="1916668"/>
            <a:ext cx="3886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“DPM Compliance Ordering” / “Create”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240F3-7102-EB5E-7A14-F48F321D0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419" y="2844800"/>
            <a:ext cx="4914900" cy="4013200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005A9065-E9FC-4D48-840F-D7440E8C2319}"/>
              </a:ext>
            </a:extLst>
          </p:cNvPr>
          <p:cNvSpPr/>
          <p:nvPr/>
        </p:nvSpPr>
        <p:spPr>
          <a:xfrm rot="6961781">
            <a:off x="7008039" y="3441359"/>
            <a:ext cx="2836416" cy="596814"/>
          </a:xfrm>
          <a:prstGeom prst="rightArrow">
            <a:avLst/>
          </a:prstGeom>
          <a:solidFill>
            <a:srgbClr val="009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40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FFFFFF"/>
      </a:lt1>
      <a:dk2>
        <a:srgbClr val="444444"/>
      </a:dk2>
      <a:lt2>
        <a:srgbClr val="EEEEEE"/>
      </a:lt2>
      <a:accent1>
        <a:srgbClr val="4C9686"/>
      </a:accent1>
      <a:accent2>
        <a:srgbClr val="FBB118"/>
      </a:accent2>
      <a:accent3>
        <a:srgbClr val="A5A5A5"/>
      </a:accent3>
      <a:accent4>
        <a:srgbClr val="FFC000"/>
      </a:accent4>
      <a:accent5>
        <a:srgbClr val="F7F5EC"/>
      </a:accent5>
      <a:accent6>
        <a:srgbClr val="707070"/>
      </a:accent6>
      <a:hlink>
        <a:srgbClr val="4C9686"/>
      </a:hlink>
      <a:folHlink>
        <a:srgbClr val="4C968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thoFeet PowerPoint Template_2023_new.pptx" id="{A22A9A69-5B48-4963-8DFB-6C74D924BB0F}" vid="{BE5F4AFC-419C-47D9-B028-C1AFCFFF60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8280</TotalTime>
  <Words>1151</Words>
  <Application>Microsoft Office PowerPoint</Application>
  <PresentationFormat>Widescreen</PresentationFormat>
  <Paragraphs>216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Helvetica Neue</vt:lpstr>
      <vt:lpstr>inherit</vt:lpstr>
      <vt:lpstr>Segoe Script</vt:lpstr>
      <vt:lpstr>Source Sans Pro</vt:lpstr>
      <vt:lpstr>Verdana</vt:lpstr>
      <vt:lpstr>Office Theme</vt:lpstr>
      <vt:lpstr>DPM Ordering Shoes / Custom Inserts Using Ipad, Fusiform, SnugFit with Compliance Documentation</vt:lpstr>
      <vt:lpstr>Objectives</vt:lpstr>
      <vt:lpstr>Let’s break it down</vt:lpstr>
      <vt:lpstr>Step by Step How the process works:</vt:lpstr>
      <vt:lpstr>Pre-Fitting Exam</vt:lpstr>
      <vt:lpstr>OrthoFeet.shoes “Compliance Check”</vt:lpstr>
      <vt:lpstr>OrthoFeet.shoes “Compliance Check”</vt:lpstr>
      <vt:lpstr>OrthoFeet.shoes “Compliance Check”</vt:lpstr>
      <vt:lpstr>Form Type</vt:lpstr>
      <vt:lpstr>Form Type</vt:lpstr>
      <vt:lpstr>Form Type</vt:lpstr>
      <vt:lpstr>Account Info</vt:lpstr>
      <vt:lpstr>Patient Info</vt:lpstr>
      <vt:lpstr>Podiatrist Info</vt:lpstr>
      <vt:lpstr>Certifying Physician Info</vt:lpstr>
      <vt:lpstr>Select Products, Shoes with Prefabs </vt:lpstr>
      <vt:lpstr>Select Products, Shoes with Custom </vt:lpstr>
      <vt:lpstr>Diabetic Shoe – Foot Exam</vt:lpstr>
      <vt:lpstr>Diabetic Foot Shoe Screening “Procure EZ”</vt:lpstr>
      <vt:lpstr>Size and Scanning</vt:lpstr>
      <vt:lpstr>Size and Scanning</vt:lpstr>
      <vt:lpstr>Date and Notes</vt:lpstr>
      <vt:lpstr>Size and Scanning, Send to Vendor</vt:lpstr>
      <vt:lpstr>Your Orders</vt:lpstr>
      <vt:lpstr>Step by Step How the process works:</vt:lpstr>
      <vt:lpstr>Step by Step How the process works:</vt:lpstr>
      <vt:lpstr>Step by Step How the process works:</vt:lpstr>
      <vt:lpstr>Step by Step How the process works:</vt:lpstr>
      <vt:lpstr>Step by Step How the process works:</vt:lpstr>
      <vt:lpstr>Step by Step How the process works:</vt:lpstr>
      <vt:lpstr>Step by Step Diabetic Foot Exam, Certifying Statement:</vt:lpstr>
      <vt:lpstr>Step by Step How the process works:</vt:lpstr>
      <vt:lpstr>Step by Step How the process works:</vt:lpstr>
      <vt:lpstr>Step by Step How the process works:</vt:lpstr>
      <vt:lpstr>Step by Step How the process works:</vt:lpstr>
      <vt:lpstr>Last Link to HIPPA secure portal emailed back to DPM</vt:lpstr>
      <vt:lpstr>Also contains Dispensing Visit forms</vt:lpstr>
      <vt:lpstr>Dispensing Visit:</vt:lpstr>
      <vt:lpstr>Roles and Responsibilities  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Alea Becwar</dc:creator>
  <cp:lastModifiedBy>Alea Becwar</cp:lastModifiedBy>
  <cp:revision>12</cp:revision>
  <cp:lastPrinted>2023-12-01T23:03:28Z</cp:lastPrinted>
  <dcterms:created xsi:type="dcterms:W3CDTF">2023-02-02T23:12:54Z</dcterms:created>
  <dcterms:modified xsi:type="dcterms:W3CDTF">2023-12-07T17:50:23Z</dcterms:modified>
</cp:coreProperties>
</file>